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4" r:id="rId4"/>
  </p:sldMasterIdLst>
  <p:notesMasterIdLst>
    <p:notesMasterId r:id="rId24"/>
  </p:notesMasterIdLst>
  <p:handoutMasterIdLst>
    <p:handoutMasterId r:id="rId25"/>
  </p:handoutMasterIdLst>
  <p:sldIdLst>
    <p:sldId id="256" r:id="rId5"/>
    <p:sldId id="294" r:id="rId6"/>
    <p:sldId id="277" r:id="rId7"/>
    <p:sldId id="300" r:id="rId8"/>
    <p:sldId id="261" r:id="rId9"/>
    <p:sldId id="301" r:id="rId10"/>
    <p:sldId id="262" r:id="rId11"/>
    <p:sldId id="295" r:id="rId12"/>
    <p:sldId id="302" r:id="rId13"/>
    <p:sldId id="289" r:id="rId14"/>
    <p:sldId id="296" r:id="rId15"/>
    <p:sldId id="258" r:id="rId16"/>
    <p:sldId id="298" r:id="rId17"/>
    <p:sldId id="297" r:id="rId18"/>
    <p:sldId id="299" r:id="rId19"/>
    <p:sldId id="303" r:id="rId20"/>
    <p:sldId id="266" r:id="rId21"/>
    <p:sldId id="293"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A1FAB4-D5BA-473C-89C0-54039FA18F92}" v="18" dt="2025-12-09T04:26:40.377"/>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8" autoAdjust="0"/>
    <p:restoredTop sz="94609" autoAdjust="0"/>
  </p:normalViewPr>
  <p:slideViewPr>
    <p:cSldViewPr snapToGrid="0">
      <p:cViewPr>
        <p:scale>
          <a:sx n="39" d="100"/>
          <a:sy n="39" d="100"/>
        </p:scale>
        <p:origin x="1242" y="118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jabr\Documents\Fall%202025%20Senior%20Design%20Project\Experimental%20and%20Actual%20Data%20Plots%20for%20SDP%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jabr\Documents\Fall%202025%20Senior%20Design%20Project\Experimental%20and%20Actual%20Data%20Plots%20for%20SDP%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jabr\Documents\Fall%202025%20Senior%20Design%20Project\Experimental%20and%20Actual%20Data%20Plots%20for%20SDP%2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Blood Oxygen Level</a:t>
            </a:r>
            <a:r>
              <a:rPr lang="en-US" baseline="0" dirty="0"/>
              <a:t> Results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Pulse Oximeter</c:v>
          </c:tx>
          <c:spPr>
            <a:ln w="28575" cap="rnd">
              <a:solidFill>
                <a:schemeClr val="accent6"/>
              </a:solidFill>
              <a:round/>
            </a:ln>
            <a:effectLst/>
          </c:spPr>
          <c:marker>
            <c:symbol val="none"/>
          </c:marker>
          <c:val>
            <c:numRef>
              <c:f>Sheet1!$B$2:$AE$2</c:f>
              <c:numCache>
                <c:formatCode>General</c:formatCode>
                <c:ptCount val="30"/>
                <c:pt idx="0">
                  <c:v>96</c:v>
                </c:pt>
                <c:pt idx="1">
                  <c:v>96</c:v>
                </c:pt>
                <c:pt idx="2">
                  <c:v>96</c:v>
                </c:pt>
                <c:pt idx="3">
                  <c:v>96</c:v>
                </c:pt>
                <c:pt idx="4">
                  <c:v>94</c:v>
                </c:pt>
                <c:pt idx="5">
                  <c:v>94</c:v>
                </c:pt>
                <c:pt idx="6">
                  <c:v>95</c:v>
                </c:pt>
                <c:pt idx="7">
                  <c:v>95</c:v>
                </c:pt>
                <c:pt idx="8">
                  <c:v>95</c:v>
                </c:pt>
                <c:pt idx="9">
                  <c:v>96</c:v>
                </c:pt>
                <c:pt idx="10">
                  <c:v>96</c:v>
                </c:pt>
                <c:pt idx="11">
                  <c:v>96</c:v>
                </c:pt>
                <c:pt idx="12">
                  <c:v>96</c:v>
                </c:pt>
                <c:pt idx="13">
                  <c:v>96</c:v>
                </c:pt>
                <c:pt idx="14">
                  <c:v>96</c:v>
                </c:pt>
                <c:pt idx="15">
                  <c:v>96</c:v>
                </c:pt>
                <c:pt idx="16">
                  <c:v>96</c:v>
                </c:pt>
                <c:pt idx="17">
                  <c:v>97</c:v>
                </c:pt>
                <c:pt idx="18">
                  <c:v>97</c:v>
                </c:pt>
                <c:pt idx="19">
                  <c:v>97</c:v>
                </c:pt>
                <c:pt idx="20">
                  <c:v>97</c:v>
                </c:pt>
                <c:pt idx="21">
                  <c:v>97</c:v>
                </c:pt>
                <c:pt idx="22">
                  <c:v>97</c:v>
                </c:pt>
                <c:pt idx="23">
                  <c:v>97</c:v>
                </c:pt>
                <c:pt idx="24">
                  <c:v>97</c:v>
                </c:pt>
                <c:pt idx="25">
                  <c:v>97</c:v>
                </c:pt>
                <c:pt idx="26">
                  <c:v>97</c:v>
                </c:pt>
                <c:pt idx="27">
                  <c:v>97</c:v>
                </c:pt>
                <c:pt idx="28">
                  <c:v>97</c:v>
                </c:pt>
                <c:pt idx="29">
                  <c:v>97</c:v>
                </c:pt>
              </c:numCache>
            </c:numRef>
          </c:val>
          <c:smooth val="0"/>
          <c:extLst>
            <c:ext xmlns:c16="http://schemas.microsoft.com/office/drawing/2014/chart" uri="{C3380CC4-5D6E-409C-BE32-E72D297353CC}">
              <c16:uniqueId val="{00000000-3E6E-4F9C-8F45-11C6D53CD38E}"/>
            </c:ext>
          </c:extLst>
        </c:ser>
        <c:ser>
          <c:idx val="1"/>
          <c:order val="1"/>
          <c:tx>
            <c:v>SynkLinx</c:v>
          </c:tx>
          <c:spPr>
            <a:ln w="28575" cap="rnd">
              <a:solidFill>
                <a:schemeClr val="accent5"/>
              </a:solidFill>
              <a:round/>
            </a:ln>
            <a:effectLst/>
          </c:spPr>
          <c:marker>
            <c:symbol val="none"/>
          </c:marker>
          <c:val>
            <c:numRef>
              <c:f>Sheet1!$B$12:$AE$12</c:f>
              <c:numCache>
                <c:formatCode>General</c:formatCode>
                <c:ptCount val="30"/>
                <c:pt idx="0">
                  <c:v>97</c:v>
                </c:pt>
                <c:pt idx="1">
                  <c:v>97</c:v>
                </c:pt>
                <c:pt idx="2">
                  <c:v>97</c:v>
                </c:pt>
                <c:pt idx="3">
                  <c:v>97</c:v>
                </c:pt>
                <c:pt idx="4">
                  <c:v>97</c:v>
                </c:pt>
                <c:pt idx="5">
                  <c:v>98</c:v>
                </c:pt>
                <c:pt idx="6">
                  <c:v>97</c:v>
                </c:pt>
                <c:pt idx="7">
                  <c:v>96</c:v>
                </c:pt>
                <c:pt idx="8">
                  <c:v>96</c:v>
                </c:pt>
                <c:pt idx="9">
                  <c:v>96</c:v>
                </c:pt>
                <c:pt idx="10">
                  <c:v>96</c:v>
                </c:pt>
                <c:pt idx="11">
                  <c:v>96</c:v>
                </c:pt>
                <c:pt idx="12">
                  <c:v>96</c:v>
                </c:pt>
                <c:pt idx="13">
                  <c:v>96</c:v>
                </c:pt>
                <c:pt idx="14">
                  <c:v>96</c:v>
                </c:pt>
                <c:pt idx="15">
                  <c:v>96</c:v>
                </c:pt>
                <c:pt idx="16">
                  <c:v>96</c:v>
                </c:pt>
                <c:pt idx="17">
                  <c:v>96</c:v>
                </c:pt>
                <c:pt idx="18">
                  <c:v>96</c:v>
                </c:pt>
                <c:pt idx="19">
                  <c:v>95</c:v>
                </c:pt>
                <c:pt idx="20">
                  <c:v>95</c:v>
                </c:pt>
                <c:pt idx="21">
                  <c:v>95</c:v>
                </c:pt>
                <c:pt idx="22">
                  <c:v>96</c:v>
                </c:pt>
                <c:pt idx="23">
                  <c:v>96</c:v>
                </c:pt>
                <c:pt idx="24">
                  <c:v>97</c:v>
                </c:pt>
                <c:pt idx="25">
                  <c:v>97</c:v>
                </c:pt>
                <c:pt idx="26">
                  <c:v>97</c:v>
                </c:pt>
                <c:pt idx="27">
                  <c:v>97</c:v>
                </c:pt>
                <c:pt idx="28">
                  <c:v>97</c:v>
                </c:pt>
                <c:pt idx="29">
                  <c:v>97</c:v>
                </c:pt>
              </c:numCache>
            </c:numRef>
          </c:val>
          <c:smooth val="0"/>
          <c:extLst>
            <c:ext xmlns:c16="http://schemas.microsoft.com/office/drawing/2014/chart" uri="{C3380CC4-5D6E-409C-BE32-E72D297353CC}">
              <c16:uniqueId val="{00000001-3E6E-4F9C-8F45-11C6D53CD38E}"/>
            </c:ext>
          </c:extLst>
        </c:ser>
        <c:dLbls>
          <c:showLegendKey val="0"/>
          <c:showVal val="0"/>
          <c:showCatName val="0"/>
          <c:showSerName val="0"/>
          <c:showPercent val="0"/>
          <c:showBubbleSize val="0"/>
        </c:dLbls>
        <c:smooth val="0"/>
        <c:axId val="1200887247"/>
        <c:axId val="1200883407"/>
      </c:lineChart>
      <c:catAx>
        <c:axId val="12008872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0883407"/>
        <c:crosses val="autoZero"/>
        <c:auto val="1"/>
        <c:lblAlgn val="ctr"/>
        <c:lblOffset val="100"/>
        <c:noMultiLvlLbl val="0"/>
      </c:catAx>
      <c:valAx>
        <c:axId val="1200883407"/>
        <c:scaling>
          <c:orientation val="minMax"/>
          <c:max val="10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Oxygen Saturation</a:t>
                </a:r>
                <a:r>
                  <a:rPr lang="en-US" baseline="0" dirty="0"/>
                  <a:t> (%)</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0887247"/>
        <c:crosses val="autoZero"/>
        <c:crossBetween val="between"/>
      </c:valAx>
      <c:spPr>
        <a:solidFill>
          <a:schemeClr val="bg1"/>
        </a:solidFill>
        <a:ln>
          <a:noFill/>
        </a:ln>
        <a:effectLst/>
      </c:spPr>
    </c:plotArea>
    <c:legend>
      <c:legendPos val="b"/>
      <c:layout>
        <c:manualLayout>
          <c:xMode val="edge"/>
          <c:yMode val="edge"/>
          <c:x val="0.20770758389095165"/>
          <c:y val="0.90628015053445032"/>
          <c:w val="0.58458455946630106"/>
          <c:h val="9.371984946554966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Core Temperature</a:t>
            </a:r>
            <a:r>
              <a:rPr lang="en-US" baseline="0" dirty="0"/>
              <a:t> Results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Thermometer</c:v>
          </c:tx>
          <c:spPr>
            <a:ln w="28575" cap="rnd">
              <a:solidFill>
                <a:schemeClr val="accent6"/>
              </a:solidFill>
              <a:round/>
            </a:ln>
            <a:effectLst/>
          </c:spPr>
          <c:marker>
            <c:symbol val="none"/>
          </c:marker>
          <c:val>
            <c:numRef>
              <c:f>Sheet1!$B$4:$AE$4</c:f>
              <c:numCache>
                <c:formatCode>0.0</c:formatCode>
                <c:ptCount val="30"/>
                <c:pt idx="0">
                  <c:v>38</c:v>
                </c:pt>
                <c:pt idx="1">
                  <c:v>38</c:v>
                </c:pt>
                <c:pt idx="2">
                  <c:v>37.944444444444443</c:v>
                </c:pt>
                <c:pt idx="3">
                  <c:v>37.944444444444443</c:v>
                </c:pt>
                <c:pt idx="4">
                  <c:v>37.944444444444443</c:v>
                </c:pt>
                <c:pt idx="5">
                  <c:v>37.944444444444443</c:v>
                </c:pt>
                <c:pt idx="6">
                  <c:v>37.833333333333329</c:v>
                </c:pt>
                <c:pt idx="7">
                  <c:v>37.833333333333329</c:v>
                </c:pt>
                <c:pt idx="8">
                  <c:v>37.111111111111107</c:v>
                </c:pt>
                <c:pt idx="9">
                  <c:v>37.111111111111107</c:v>
                </c:pt>
                <c:pt idx="10">
                  <c:v>37.277777777777771</c:v>
                </c:pt>
                <c:pt idx="11">
                  <c:v>37.277777777777771</c:v>
                </c:pt>
                <c:pt idx="12">
                  <c:v>37.277777777777771</c:v>
                </c:pt>
                <c:pt idx="13">
                  <c:v>37.277777777777771</c:v>
                </c:pt>
                <c:pt idx="14">
                  <c:v>37.277777777777771</c:v>
                </c:pt>
                <c:pt idx="15">
                  <c:v>37.277777777777771</c:v>
                </c:pt>
                <c:pt idx="16">
                  <c:v>37.277777777777771</c:v>
                </c:pt>
                <c:pt idx="17">
                  <c:v>37.277777777777771</c:v>
                </c:pt>
                <c:pt idx="18">
                  <c:v>37.277777777777771</c:v>
                </c:pt>
                <c:pt idx="19">
                  <c:v>37.277777777777771</c:v>
                </c:pt>
                <c:pt idx="20">
                  <c:v>37.222222222222221</c:v>
                </c:pt>
                <c:pt idx="21">
                  <c:v>37.222222222222221</c:v>
                </c:pt>
                <c:pt idx="22">
                  <c:v>37.166666666666671</c:v>
                </c:pt>
                <c:pt idx="23">
                  <c:v>37.166666666666671</c:v>
                </c:pt>
                <c:pt idx="24">
                  <c:v>37.166666666666671</c:v>
                </c:pt>
                <c:pt idx="25">
                  <c:v>37.166666666666671</c:v>
                </c:pt>
                <c:pt idx="26">
                  <c:v>37.111111111111107</c:v>
                </c:pt>
                <c:pt idx="27">
                  <c:v>37.111111111111107</c:v>
                </c:pt>
                <c:pt idx="28">
                  <c:v>37.111111111111107</c:v>
                </c:pt>
                <c:pt idx="29">
                  <c:v>37.111111111111107</c:v>
                </c:pt>
              </c:numCache>
            </c:numRef>
          </c:val>
          <c:smooth val="0"/>
          <c:extLst>
            <c:ext xmlns:c16="http://schemas.microsoft.com/office/drawing/2014/chart" uri="{C3380CC4-5D6E-409C-BE32-E72D297353CC}">
              <c16:uniqueId val="{00000000-681B-4A7D-8A94-4FEB5599D261}"/>
            </c:ext>
          </c:extLst>
        </c:ser>
        <c:ser>
          <c:idx val="1"/>
          <c:order val="1"/>
          <c:tx>
            <c:v>SynkLinx</c:v>
          </c:tx>
          <c:spPr>
            <a:ln w="28575" cap="rnd">
              <a:solidFill>
                <a:schemeClr val="accent5"/>
              </a:solidFill>
              <a:round/>
            </a:ln>
            <a:effectLst/>
          </c:spPr>
          <c:marker>
            <c:symbol val="none"/>
          </c:marker>
          <c:val>
            <c:numRef>
              <c:f>Sheet1!$B$14:$AE$14</c:f>
              <c:numCache>
                <c:formatCode>General</c:formatCode>
                <c:ptCount val="30"/>
                <c:pt idx="0">
                  <c:v>36.1</c:v>
                </c:pt>
                <c:pt idx="1">
                  <c:v>36.1</c:v>
                </c:pt>
                <c:pt idx="2">
                  <c:v>36.1</c:v>
                </c:pt>
                <c:pt idx="3">
                  <c:v>36</c:v>
                </c:pt>
                <c:pt idx="4">
                  <c:v>35.9</c:v>
                </c:pt>
                <c:pt idx="5">
                  <c:v>36</c:v>
                </c:pt>
                <c:pt idx="6">
                  <c:v>36.1</c:v>
                </c:pt>
                <c:pt idx="7">
                  <c:v>36.200000000000003</c:v>
                </c:pt>
                <c:pt idx="8">
                  <c:v>36.299999999999997</c:v>
                </c:pt>
                <c:pt idx="9">
                  <c:v>36.299999999999997</c:v>
                </c:pt>
                <c:pt idx="10">
                  <c:v>36.299999999999997</c:v>
                </c:pt>
                <c:pt idx="11">
                  <c:v>36.299999999999997</c:v>
                </c:pt>
                <c:pt idx="12">
                  <c:v>36.299999999999997</c:v>
                </c:pt>
                <c:pt idx="13">
                  <c:v>36.299999999999997</c:v>
                </c:pt>
                <c:pt idx="14">
                  <c:v>36.299999999999997</c:v>
                </c:pt>
                <c:pt idx="15">
                  <c:v>36.4</c:v>
                </c:pt>
                <c:pt idx="16">
                  <c:v>36.299999999999997</c:v>
                </c:pt>
                <c:pt idx="17">
                  <c:v>36.299999999999997</c:v>
                </c:pt>
                <c:pt idx="18">
                  <c:v>36.299999999999997</c:v>
                </c:pt>
                <c:pt idx="19">
                  <c:v>36.299999999999997</c:v>
                </c:pt>
                <c:pt idx="20">
                  <c:v>36.299999999999997</c:v>
                </c:pt>
                <c:pt idx="21">
                  <c:v>36.299999999999997</c:v>
                </c:pt>
                <c:pt idx="22">
                  <c:v>36.4</c:v>
                </c:pt>
                <c:pt idx="23">
                  <c:v>36.299999999999997</c:v>
                </c:pt>
                <c:pt idx="24">
                  <c:v>36.299999999999997</c:v>
                </c:pt>
                <c:pt idx="25">
                  <c:v>36.200000000000003</c:v>
                </c:pt>
                <c:pt idx="26">
                  <c:v>36.1</c:v>
                </c:pt>
                <c:pt idx="27">
                  <c:v>36.200000000000003</c:v>
                </c:pt>
                <c:pt idx="28">
                  <c:v>36.299999999999997</c:v>
                </c:pt>
                <c:pt idx="29">
                  <c:v>36.4</c:v>
                </c:pt>
              </c:numCache>
            </c:numRef>
          </c:val>
          <c:smooth val="0"/>
          <c:extLst>
            <c:ext xmlns:c16="http://schemas.microsoft.com/office/drawing/2014/chart" uri="{C3380CC4-5D6E-409C-BE32-E72D297353CC}">
              <c16:uniqueId val="{00000001-681B-4A7D-8A94-4FEB5599D261}"/>
            </c:ext>
          </c:extLst>
        </c:ser>
        <c:dLbls>
          <c:showLegendKey val="0"/>
          <c:showVal val="0"/>
          <c:showCatName val="0"/>
          <c:showSerName val="0"/>
          <c:showPercent val="0"/>
          <c:showBubbleSize val="0"/>
        </c:dLbls>
        <c:smooth val="0"/>
        <c:axId val="1200868047"/>
        <c:axId val="1200854607"/>
      </c:lineChart>
      <c:catAx>
        <c:axId val="12008680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0854607"/>
        <c:crosses val="autoZero"/>
        <c:auto val="1"/>
        <c:lblAlgn val="ctr"/>
        <c:lblOffset val="100"/>
        <c:noMultiLvlLbl val="0"/>
      </c:catAx>
      <c:valAx>
        <c:axId val="1200854607"/>
        <c:scaling>
          <c:orientation val="minMax"/>
          <c:max val="40"/>
          <c:min val="3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Temperature</a:t>
                </a:r>
                <a:r>
                  <a:rPr lang="en-US" baseline="0" dirty="0"/>
                  <a:t> (Celsius)</a:t>
                </a:r>
                <a:endParaRPr lang="en-US" dirty="0"/>
              </a:p>
            </c:rich>
          </c:tx>
          <c:layout>
            <c:manualLayout>
              <c:xMode val="edge"/>
              <c:yMode val="edge"/>
              <c:x val="2.7777777777777776E-2"/>
              <c:y val="0.243279017206182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0868047"/>
        <c:crosses val="autoZero"/>
        <c:crossBetween val="between"/>
        <c:majorUnit val="1"/>
        <c:minorUnit val="0.5"/>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Hear</a:t>
            </a:r>
            <a:r>
              <a:rPr lang="en-US" baseline="0" dirty="0"/>
              <a:t>t Rate Results </a:t>
            </a:r>
            <a:endParaRPr lang="en-US" dirty="0"/>
          </a:p>
        </c:rich>
      </c:tx>
      <c:layout>
        <c:manualLayout>
          <c:xMode val="edge"/>
          <c:yMode val="edge"/>
          <c:x val="0.28674861406533453"/>
          <c:y val="5.935975595506107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Pulse Oximeter</c:v>
          </c:tx>
          <c:spPr>
            <a:ln w="28575" cap="rnd">
              <a:solidFill>
                <a:schemeClr val="accent6"/>
              </a:solidFill>
              <a:round/>
            </a:ln>
            <a:effectLst/>
          </c:spPr>
          <c:marker>
            <c:symbol val="none"/>
          </c:marker>
          <c:val>
            <c:numRef>
              <c:f>Sheet1!$B$1:$AE$1</c:f>
              <c:numCache>
                <c:formatCode>General</c:formatCode>
                <c:ptCount val="30"/>
                <c:pt idx="0">
                  <c:v>79</c:v>
                </c:pt>
                <c:pt idx="1">
                  <c:v>79</c:v>
                </c:pt>
                <c:pt idx="2">
                  <c:v>79</c:v>
                </c:pt>
                <c:pt idx="3">
                  <c:v>76</c:v>
                </c:pt>
                <c:pt idx="4">
                  <c:v>76</c:v>
                </c:pt>
                <c:pt idx="5">
                  <c:v>57</c:v>
                </c:pt>
                <c:pt idx="6">
                  <c:v>56</c:v>
                </c:pt>
                <c:pt idx="7">
                  <c:v>56</c:v>
                </c:pt>
                <c:pt idx="8">
                  <c:v>56</c:v>
                </c:pt>
                <c:pt idx="9">
                  <c:v>55</c:v>
                </c:pt>
                <c:pt idx="10">
                  <c:v>55</c:v>
                </c:pt>
                <c:pt idx="11">
                  <c:v>54</c:v>
                </c:pt>
                <c:pt idx="12">
                  <c:v>54</c:v>
                </c:pt>
                <c:pt idx="13">
                  <c:v>54</c:v>
                </c:pt>
                <c:pt idx="14">
                  <c:v>53</c:v>
                </c:pt>
                <c:pt idx="15">
                  <c:v>53</c:v>
                </c:pt>
                <c:pt idx="16">
                  <c:v>52</c:v>
                </c:pt>
                <c:pt idx="17">
                  <c:v>52</c:v>
                </c:pt>
                <c:pt idx="18">
                  <c:v>52</c:v>
                </c:pt>
                <c:pt idx="19">
                  <c:v>51</c:v>
                </c:pt>
                <c:pt idx="20">
                  <c:v>51</c:v>
                </c:pt>
                <c:pt idx="21">
                  <c:v>51</c:v>
                </c:pt>
                <c:pt idx="22">
                  <c:v>52</c:v>
                </c:pt>
                <c:pt idx="23">
                  <c:v>52</c:v>
                </c:pt>
                <c:pt idx="24">
                  <c:v>52</c:v>
                </c:pt>
                <c:pt idx="25">
                  <c:v>53</c:v>
                </c:pt>
                <c:pt idx="26">
                  <c:v>53</c:v>
                </c:pt>
                <c:pt idx="27">
                  <c:v>54</c:v>
                </c:pt>
                <c:pt idx="28">
                  <c:v>56</c:v>
                </c:pt>
                <c:pt idx="29">
                  <c:v>57</c:v>
                </c:pt>
              </c:numCache>
            </c:numRef>
          </c:val>
          <c:smooth val="0"/>
          <c:extLst>
            <c:ext xmlns:c16="http://schemas.microsoft.com/office/drawing/2014/chart" uri="{C3380CC4-5D6E-409C-BE32-E72D297353CC}">
              <c16:uniqueId val="{00000000-838B-40A2-80A1-9EFC765ED03B}"/>
            </c:ext>
          </c:extLst>
        </c:ser>
        <c:ser>
          <c:idx val="1"/>
          <c:order val="1"/>
          <c:tx>
            <c:v>SynkLinx</c:v>
          </c:tx>
          <c:spPr>
            <a:ln w="28575" cap="rnd">
              <a:solidFill>
                <a:schemeClr val="accent5"/>
              </a:solidFill>
              <a:round/>
            </a:ln>
            <a:effectLst/>
          </c:spPr>
          <c:marker>
            <c:symbol val="none"/>
          </c:marker>
          <c:val>
            <c:numRef>
              <c:f>Sheet1!$B$11:$AE$11</c:f>
              <c:numCache>
                <c:formatCode>General</c:formatCode>
                <c:ptCount val="30"/>
                <c:pt idx="0">
                  <c:v>51</c:v>
                </c:pt>
                <c:pt idx="1">
                  <c:v>51</c:v>
                </c:pt>
                <c:pt idx="2">
                  <c:v>62</c:v>
                </c:pt>
                <c:pt idx="3">
                  <c:v>62</c:v>
                </c:pt>
                <c:pt idx="4">
                  <c:v>62</c:v>
                </c:pt>
                <c:pt idx="5">
                  <c:v>62</c:v>
                </c:pt>
                <c:pt idx="6">
                  <c:v>62</c:v>
                </c:pt>
                <c:pt idx="7">
                  <c:v>62</c:v>
                </c:pt>
                <c:pt idx="8">
                  <c:v>62</c:v>
                </c:pt>
                <c:pt idx="9">
                  <c:v>62</c:v>
                </c:pt>
                <c:pt idx="10">
                  <c:v>64</c:v>
                </c:pt>
                <c:pt idx="11">
                  <c:v>64</c:v>
                </c:pt>
                <c:pt idx="12">
                  <c:v>62</c:v>
                </c:pt>
                <c:pt idx="13">
                  <c:v>62</c:v>
                </c:pt>
                <c:pt idx="14">
                  <c:v>62</c:v>
                </c:pt>
                <c:pt idx="15">
                  <c:v>62</c:v>
                </c:pt>
                <c:pt idx="16">
                  <c:v>62</c:v>
                </c:pt>
                <c:pt idx="17">
                  <c:v>62</c:v>
                </c:pt>
                <c:pt idx="18">
                  <c:v>62</c:v>
                </c:pt>
                <c:pt idx="19">
                  <c:v>62</c:v>
                </c:pt>
                <c:pt idx="20">
                  <c:v>62</c:v>
                </c:pt>
                <c:pt idx="21">
                  <c:v>62</c:v>
                </c:pt>
                <c:pt idx="22">
                  <c:v>62</c:v>
                </c:pt>
                <c:pt idx="23">
                  <c:v>62</c:v>
                </c:pt>
                <c:pt idx="24">
                  <c:v>62</c:v>
                </c:pt>
                <c:pt idx="25">
                  <c:v>62</c:v>
                </c:pt>
                <c:pt idx="26">
                  <c:v>62</c:v>
                </c:pt>
                <c:pt idx="27">
                  <c:v>62</c:v>
                </c:pt>
                <c:pt idx="28">
                  <c:v>62</c:v>
                </c:pt>
                <c:pt idx="29">
                  <c:v>62</c:v>
                </c:pt>
              </c:numCache>
            </c:numRef>
          </c:val>
          <c:smooth val="0"/>
          <c:extLst>
            <c:ext xmlns:c16="http://schemas.microsoft.com/office/drawing/2014/chart" uri="{C3380CC4-5D6E-409C-BE32-E72D297353CC}">
              <c16:uniqueId val="{00000001-838B-40A2-80A1-9EFC765ED03B}"/>
            </c:ext>
          </c:extLst>
        </c:ser>
        <c:dLbls>
          <c:showLegendKey val="0"/>
          <c:showVal val="0"/>
          <c:showCatName val="0"/>
          <c:showSerName val="0"/>
          <c:showPercent val="0"/>
          <c:showBubbleSize val="0"/>
        </c:dLbls>
        <c:smooth val="0"/>
        <c:axId val="1480240751"/>
        <c:axId val="1480241231"/>
      </c:lineChart>
      <c:catAx>
        <c:axId val="14802407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a:t>
                </a:r>
                <a:r>
                  <a:rPr lang="en-US" baseline="0" dirty="0"/>
                  <a:t> (s)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0241231"/>
        <c:crosses val="autoZero"/>
        <c:auto val="1"/>
        <c:lblAlgn val="ctr"/>
        <c:lblOffset val="100"/>
        <c:noMultiLvlLbl val="0"/>
      </c:catAx>
      <c:valAx>
        <c:axId val="148024123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Beats</a:t>
                </a:r>
                <a:r>
                  <a:rPr lang="en-US" baseline="0" dirty="0"/>
                  <a:t> per Minute (bpm)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0240751"/>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ata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A09909-AC68-4CC3-A72D-514C477E549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6F4532-0BCA-474B-A50D-CF1D0CE3E080}">
      <dgm:prSet/>
      <dgm:spPr/>
      <dgm:t>
        <a:bodyPr/>
        <a:lstStyle/>
        <a:p>
          <a:r>
            <a:rPr lang="en-US" b="1" i="0" baseline="0" dirty="0"/>
            <a:t>Device Size &amp; Weight:</a:t>
          </a:r>
          <a:br>
            <a:rPr lang="en-US" b="0" i="0" baseline="0" dirty="0"/>
          </a:br>
          <a:r>
            <a:rPr lang="en-US" b="0" i="0" baseline="0" dirty="0"/>
            <a:t>The SynkLinx prototype fits within a compact </a:t>
          </a:r>
          <a:r>
            <a:rPr lang="en-US" b="1" i="0" baseline="0" dirty="0"/>
            <a:t>1 × 5 inch footprint</a:t>
          </a:r>
          <a:r>
            <a:rPr lang="en-US" b="0" i="0" baseline="0" dirty="0"/>
            <a:t>, with total thickness under </a:t>
          </a:r>
          <a:r>
            <a:rPr lang="en-US" b="1" i="0" baseline="0" dirty="0"/>
            <a:t>0.5 inches</a:t>
          </a:r>
          <a:r>
            <a:rPr lang="en-US" b="0" i="0" baseline="0" dirty="0"/>
            <a:t> and a target weight of </a:t>
          </a:r>
          <a:r>
            <a:rPr lang="en-US" b="1" i="0" baseline="0" dirty="0"/>
            <a:t>15–25 grams</a:t>
          </a:r>
          <a:r>
            <a:rPr lang="en-US" b="0" i="0" baseline="0" dirty="0"/>
            <a:t>, including sensors, battery, wiring, and housing.</a:t>
          </a:r>
          <a:endParaRPr lang="en-US" dirty="0"/>
        </a:p>
      </dgm:t>
    </dgm:pt>
    <dgm:pt modelId="{B407A7BA-8022-4FC9-95F7-6FA55B81963F}" type="parTrans" cxnId="{F6099782-FFA0-4AC2-96DB-1467DA5397C7}">
      <dgm:prSet/>
      <dgm:spPr/>
      <dgm:t>
        <a:bodyPr/>
        <a:lstStyle/>
        <a:p>
          <a:endParaRPr lang="en-US"/>
        </a:p>
      </dgm:t>
    </dgm:pt>
    <dgm:pt modelId="{7C0C4EDD-8D3C-4E50-947C-8ED76F97DA14}" type="sibTrans" cxnId="{F6099782-FFA0-4AC2-96DB-1467DA5397C7}">
      <dgm:prSet/>
      <dgm:spPr/>
      <dgm:t>
        <a:bodyPr/>
        <a:lstStyle/>
        <a:p>
          <a:endParaRPr lang="en-US"/>
        </a:p>
      </dgm:t>
    </dgm:pt>
    <dgm:pt modelId="{AEB1B642-3F37-444E-887C-F6BC3F790D72}">
      <dgm:prSet/>
      <dgm:spPr/>
      <dgm:t>
        <a:bodyPr/>
        <a:lstStyle/>
        <a:p>
          <a:r>
            <a:rPr lang="en-US" b="1" i="0" baseline="0" dirty="0"/>
            <a:t>Power Requirements:</a:t>
          </a:r>
          <a:br>
            <a:rPr lang="en-US" b="0" i="0" baseline="0" dirty="0"/>
          </a:br>
          <a:r>
            <a:rPr lang="en-US" b="0" i="0" baseline="0" dirty="0"/>
            <a:t>Powered by a </a:t>
          </a:r>
          <a:r>
            <a:rPr lang="en-US" b="1" i="0" baseline="0" dirty="0"/>
            <a:t>3.7 V 500 mAh Li-ion battery</a:t>
          </a:r>
          <a:r>
            <a:rPr lang="en-US" b="0" i="0" baseline="0" dirty="0"/>
            <a:t>, supplying sufficient energy for the ESP32-C3, MAX30102, and MCP9808 sensors, with run time dependent on Bluetooth usage and continuous sampling.</a:t>
          </a:r>
          <a:endParaRPr lang="en-US" dirty="0"/>
        </a:p>
      </dgm:t>
    </dgm:pt>
    <dgm:pt modelId="{D1615910-56F8-46B4-9109-027B059EE17E}" type="parTrans" cxnId="{DBF1467A-3A3E-46A3-884D-8DA5EC5DA861}">
      <dgm:prSet/>
      <dgm:spPr/>
      <dgm:t>
        <a:bodyPr/>
        <a:lstStyle/>
        <a:p>
          <a:endParaRPr lang="en-US"/>
        </a:p>
      </dgm:t>
    </dgm:pt>
    <dgm:pt modelId="{01E79606-2586-4291-9EC5-AC46A8C7979A}" type="sibTrans" cxnId="{DBF1467A-3A3E-46A3-884D-8DA5EC5DA861}">
      <dgm:prSet/>
      <dgm:spPr/>
      <dgm:t>
        <a:bodyPr/>
        <a:lstStyle/>
        <a:p>
          <a:endParaRPr lang="en-US"/>
        </a:p>
      </dgm:t>
    </dgm:pt>
    <dgm:pt modelId="{91FD6636-2C2D-463E-8EDC-300138CA9B4E}">
      <dgm:prSet/>
      <dgm:spPr/>
      <dgm:t>
        <a:bodyPr/>
        <a:lstStyle/>
        <a:p>
          <a:r>
            <a:rPr lang="en-US" b="1" i="0" baseline="0" dirty="0"/>
            <a:t>Sensor Communication:</a:t>
          </a:r>
          <a:br>
            <a:rPr lang="en-US" b="0" i="0" baseline="0" dirty="0"/>
          </a:br>
          <a:r>
            <a:rPr lang="en-US" b="0" i="0" baseline="0" dirty="0"/>
            <a:t>Both the MAX30102 (HR/SpO₂) and MCP9808 (temperature) communicate over </a:t>
          </a:r>
          <a:r>
            <a:rPr lang="en-US" b="1" i="0" baseline="0" dirty="0"/>
            <a:t>I²C</a:t>
          </a:r>
          <a:r>
            <a:rPr lang="en-US" b="0" i="0" baseline="0" dirty="0"/>
            <a:t>, each with unique device addresses on shared </a:t>
          </a:r>
          <a:r>
            <a:rPr lang="en-US" b="1" i="0" baseline="0" dirty="0"/>
            <a:t>SDA/SCL lines</a:t>
          </a:r>
          <a:r>
            <a:rPr lang="en-US" b="0" i="0" baseline="0" dirty="0"/>
            <a:t> to prevent bus conflicts.</a:t>
          </a:r>
          <a:endParaRPr lang="en-US" dirty="0"/>
        </a:p>
      </dgm:t>
    </dgm:pt>
    <dgm:pt modelId="{A944AEF6-B099-4670-AF79-1E540B909FE5}" type="parTrans" cxnId="{82DC8CF4-5BD9-4994-B9C4-BB5F19B784D3}">
      <dgm:prSet/>
      <dgm:spPr/>
      <dgm:t>
        <a:bodyPr/>
        <a:lstStyle/>
        <a:p>
          <a:endParaRPr lang="en-US"/>
        </a:p>
      </dgm:t>
    </dgm:pt>
    <dgm:pt modelId="{B3A5F2CD-5E3A-437A-A872-480F1083CBB9}" type="sibTrans" cxnId="{82DC8CF4-5BD9-4994-B9C4-BB5F19B784D3}">
      <dgm:prSet/>
      <dgm:spPr/>
      <dgm:t>
        <a:bodyPr/>
        <a:lstStyle/>
        <a:p>
          <a:endParaRPr lang="en-US"/>
        </a:p>
      </dgm:t>
    </dgm:pt>
    <dgm:pt modelId="{94FA6846-96F0-4748-A54D-98C424E8C427}">
      <dgm:prSet/>
      <dgm:spPr/>
      <dgm:t>
        <a:bodyPr/>
        <a:lstStyle/>
        <a:p>
          <a:r>
            <a:rPr lang="en-US" b="1" dirty="0"/>
            <a:t>C</a:t>
          </a:r>
          <a:r>
            <a:rPr lang="en-US" b="1" i="0" baseline="0" dirty="0"/>
            <a:t>onnectivity &amp; Data Output:</a:t>
          </a:r>
          <a:br>
            <a:rPr lang="en-US" b="0" i="0" baseline="0" dirty="0"/>
          </a:br>
          <a:r>
            <a:rPr lang="en-US" b="0" i="0" baseline="0" dirty="0"/>
            <a:t>The ESP32-C3 provides </a:t>
          </a:r>
          <a:r>
            <a:rPr lang="en-US" b="1" i="0" baseline="0" dirty="0"/>
            <a:t>Bluetooth Low Energy (BLE)</a:t>
          </a:r>
          <a:r>
            <a:rPr lang="en-US" b="0" i="0" baseline="0" dirty="0"/>
            <a:t> communication, transmitting heart rate, oxygen saturation, and body temperature to an iOS application in </a:t>
          </a:r>
          <a:r>
            <a:rPr lang="en-US" b="1" i="0" baseline="0" dirty="0"/>
            <a:t>real time</a:t>
          </a:r>
          <a:r>
            <a:rPr lang="en-US" b="0" i="0" baseline="0" dirty="0"/>
            <a:t>.</a:t>
          </a:r>
          <a:endParaRPr lang="en-US" dirty="0"/>
        </a:p>
      </dgm:t>
    </dgm:pt>
    <dgm:pt modelId="{ACC48D41-44EB-4404-8777-1772828B08E6}" type="parTrans" cxnId="{0D7A151A-3A27-4399-BDC4-7CB23A8A6B14}">
      <dgm:prSet/>
      <dgm:spPr/>
      <dgm:t>
        <a:bodyPr/>
        <a:lstStyle/>
        <a:p>
          <a:endParaRPr lang="en-US"/>
        </a:p>
      </dgm:t>
    </dgm:pt>
    <dgm:pt modelId="{4FCB838B-0F10-4CF7-BCD6-7320AA7F04B6}" type="sibTrans" cxnId="{0D7A151A-3A27-4399-BDC4-7CB23A8A6B14}">
      <dgm:prSet/>
      <dgm:spPr/>
      <dgm:t>
        <a:bodyPr/>
        <a:lstStyle/>
        <a:p>
          <a:endParaRPr lang="en-US"/>
        </a:p>
      </dgm:t>
    </dgm:pt>
    <dgm:pt modelId="{5C67A960-9F98-4066-B956-EBDD417DEA6A}">
      <dgm:prSet/>
      <dgm:spPr/>
      <dgm:t>
        <a:bodyPr/>
        <a:lstStyle/>
        <a:p>
          <a:r>
            <a:rPr lang="en-US" b="1" i="0" baseline="0" dirty="0"/>
            <a:t>Material &amp; Wearability Requirements:</a:t>
          </a:r>
          <a:br>
            <a:rPr lang="en-US" b="0" i="0" baseline="0" dirty="0"/>
          </a:br>
          <a:r>
            <a:rPr lang="en-US" b="0" i="0" baseline="0" dirty="0"/>
            <a:t>The necklace band uses a </a:t>
          </a:r>
          <a:r>
            <a:rPr lang="en-US" b="1" i="0" baseline="0" dirty="0"/>
            <a:t>contouring, moisture-resistant woven material</a:t>
          </a:r>
          <a:r>
            <a:rPr lang="en-US" b="0" i="0" baseline="0" dirty="0"/>
            <a:t> to maintain sensor contact with the skin, prevent movement, and ensure accurate measurements.</a:t>
          </a:r>
          <a:endParaRPr lang="en-US" dirty="0"/>
        </a:p>
      </dgm:t>
    </dgm:pt>
    <dgm:pt modelId="{7F5A2CD0-B5AA-44F2-AC90-79326DEA41E5}" type="parTrans" cxnId="{706F9C6F-EBCA-4925-BDD0-86864E070D8F}">
      <dgm:prSet/>
      <dgm:spPr/>
      <dgm:t>
        <a:bodyPr/>
        <a:lstStyle/>
        <a:p>
          <a:endParaRPr lang="en-US"/>
        </a:p>
      </dgm:t>
    </dgm:pt>
    <dgm:pt modelId="{285066E5-D6B2-482E-8CBB-7564A88B6347}" type="sibTrans" cxnId="{706F9C6F-EBCA-4925-BDD0-86864E070D8F}">
      <dgm:prSet/>
      <dgm:spPr/>
      <dgm:t>
        <a:bodyPr/>
        <a:lstStyle/>
        <a:p>
          <a:endParaRPr lang="en-US"/>
        </a:p>
      </dgm:t>
    </dgm:pt>
    <dgm:pt modelId="{C16714BC-30EB-4B94-929D-90B03184C393}">
      <dgm:prSet/>
      <dgm:spPr/>
      <dgm:t>
        <a:bodyPr/>
        <a:lstStyle/>
        <a:p>
          <a:r>
            <a:rPr lang="en-US" b="1" i="0" baseline="0" dirty="0"/>
            <a:t>Safety Features:</a:t>
          </a:r>
          <a:br>
            <a:rPr lang="en-US" b="0" i="0" baseline="0" dirty="0"/>
          </a:br>
          <a:r>
            <a:rPr lang="en-US" b="0" i="0" baseline="0" dirty="0"/>
            <a:t>Includes a </a:t>
          </a:r>
          <a:r>
            <a:rPr lang="en-US" b="1" i="0" baseline="0" dirty="0"/>
            <a:t>breakaway clasp</a:t>
          </a:r>
          <a:r>
            <a:rPr lang="en-US" b="0" i="0" baseline="0" dirty="0"/>
            <a:t> for emergency release and uses non-irritant materials to ensure safe prolonged skin contact.</a:t>
          </a:r>
          <a:endParaRPr lang="en-US" dirty="0"/>
        </a:p>
      </dgm:t>
    </dgm:pt>
    <dgm:pt modelId="{F8897156-776F-46BB-973C-BDC5A4366CD2}" type="parTrans" cxnId="{824CF90F-C9FB-47C3-B2E4-D02E832435CD}">
      <dgm:prSet/>
      <dgm:spPr/>
      <dgm:t>
        <a:bodyPr/>
        <a:lstStyle/>
        <a:p>
          <a:endParaRPr lang="en-US"/>
        </a:p>
      </dgm:t>
    </dgm:pt>
    <dgm:pt modelId="{7C4D0FEF-C170-4E09-A395-3E072CDA3D55}" type="sibTrans" cxnId="{824CF90F-C9FB-47C3-B2E4-D02E832435CD}">
      <dgm:prSet/>
      <dgm:spPr/>
      <dgm:t>
        <a:bodyPr/>
        <a:lstStyle/>
        <a:p>
          <a:endParaRPr lang="en-US"/>
        </a:p>
      </dgm:t>
    </dgm:pt>
    <dgm:pt modelId="{AFF00E22-3001-49CE-AE20-111E78BBFC08}">
      <dgm:prSet/>
      <dgm:spPr/>
      <dgm:t>
        <a:bodyPr/>
        <a:lstStyle/>
        <a:p>
          <a:r>
            <a:rPr lang="en-US" b="1" i="0" baseline="0" dirty="0"/>
            <a:t>Accuracy Targets:</a:t>
          </a:r>
          <a:br>
            <a:rPr lang="en-US" b="0" i="0" baseline="0" dirty="0"/>
          </a:br>
          <a:r>
            <a:rPr lang="en-US" b="0" i="0" baseline="0" dirty="0"/>
            <a:t>All vital-sign readings aim for </a:t>
          </a:r>
          <a:r>
            <a:rPr lang="en-US" b="1" i="0" baseline="0" dirty="0"/>
            <a:t>≤5% margin of error</a:t>
          </a:r>
          <a:r>
            <a:rPr lang="en-US" b="0" i="0" baseline="0" dirty="0"/>
            <a:t>, aligning with medically accepted ranges from the American Heart Association and Mayo Clinic.</a:t>
          </a:r>
          <a:endParaRPr lang="en-US" dirty="0"/>
        </a:p>
      </dgm:t>
    </dgm:pt>
    <dgm:pt modelId="{29EED8B0-331A-4C30-990A-68CD3829BA8C}" type="parTrans" cxnId="{677F841D-13E1-4B33-A5AE-D26A50F4255A}">
      <dgm:prSet/>
      <dgm:spPr/>
      <dgm:t>
        <a:bodyPr/>
        <a:lstStyle/>
        <a:p>
          <a:endParaRPr lang="en-US"/>
        </a:p>
      </dgm:t>
    </dgm:pt>
    <dgm:pt modelId="{F726E8E3-69C8-4A83-B51D-12637A6CF5B6}" type="sibTrans" cxnId="{677F841D-13E1-4B33-A5AE-D26A50F4255A}">
      <dgm:prSet/>
      <dgm:spPr/>
      <dgm:t>
        <a:bodyPr/>
        <a:lstStyle/>
        <a:p>
          <a:endParaRPr lang="en-US"/>
        </a:p>
      </dgm:t>
    </dgm:pt>
    <dgm:pt modelId="{991EC7ED-D13E-463F-8F70-AFB5EFD08E0A}" type="pres">
      <dgm:prSet presAssocID="{55A09909-AC68-4CC3-A72D-514C477E5498}" presName="root" presStyleCnt="0">
        <dgm:presLayoutVars>
          <dgm:dir/>
          <dgm:resizeHandles val="exact"/>
        </dgm:presLayoutVars>
      </dgm:prSet>
      <dgm:spPr/>
    </dgm:pt>
    <dgm:pt modelId="{4B394BDD-732F-4A9B-A5A3-A5F695462AA4}" type="pres">
      <dgm:prSet presAssocID="{2F6F4532-0BCA-474B-A50D-CF1D0CE3E080}" presName="compNode" presStyleCnt="0"/>
      <dgm:spPr/>
    </dgm:pt>
    <dgm:pt modelId="{9E4211AE-4492-4CF8-831E-54F0E8C8A6FE}" type="pres">
      <dgm:prSet presAssocID="{2F6F4532-0BCA-474B-A50D-CF1D0CE3E08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37AD76AB-8D2F-4B4A-B376-0A160007AF2F}" type="pres">
      <dgm:prSet presAssocID="{2F6F4532-0BCA-474B-A50D-CF1D0CE3E080}" presName="spaceRect" presStyleCnt="0"/>
      <dgm:spPr/>
    </dgm:pt>
    <dgm:pt modelId="{AEE3E832-AC1A-4F5D-9C04-0978341415DB}" type="pres">
      <dgm:prSet presAssocID="{2F6F4532-0BCA-474B-A50D-CF1D0CE3E080}" presName="textRect" presStyleLbl="revTx" presStyleIdx="0" presStyleCnt="7">
        <dgm:presLayoutVars>
          <dgm:chMax val="1"/>
          <dgm:chPref val="1"/>
        </dgm:presLayoutVars>
      </dgm:prSet>
      <dgm:spPr/>
    </dgm:pt>
    <dgm:pt modelId="{5C72CB6B-19F0-4E99-9FE6-FE794140A139}" type="pres">
      <dgm:prSet presAssocID="{7C0C4EDD-8D3C-4E50-947C-8ED76F97DA14}" presName="sibTrans" presStyleCnt="0"/>
      <dgm:spPr/>
    </dgm:pt>
    <dgm:pt modelId="{6F17B42A-811D-4801-A8EE-D21D1DC16BFA}" type="pres">
      <dgm:prSet presAssocID="{AEB1B642-3F37-444E-887C-F6BC3F790D72}" presName="compNode" presStyleCnt="0"/>
      <dgm:spPr/>
    </dgm:pt>
    <dgm:pt modelId="{06ACEF01-0FB5-46B8-9AC7-97B747914B34}" type="pres">
      <dgm:prSet presAssocID="{AEB1B642-3F37-444E-887C-F6BC3F790D7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ull Battery"/>
        </a:ext>
      </dgm:extLst>
    </dgm:pt>
    <dgm:pt modelId="{4A041C41-B613-417B-A06A-D08FC39CBF47}" type="pres">
      <dgm:prSet presAssocID="{AEB1B642-3F37-444E-887C-F6BC3F790D72}" presName="spaceRect" presStyleCnt="0"/>
      <dgm:spPr/>
    </dgm:pt>
    <dgm:pt modelId="{2C7786D6-4FED-4556-9156-DB4EC6B26E12}" type="pres">
      <dgm:prSet presAssocID="{AEB1B642-3F37-444E-887C-F6BC3F790D72}" presName="textRect" presStyleLbl="revTx" presStyleIdx="1" presStyleCnt="7">
        <dgm:presLayoutVars>
          <dgm:chMax val="1"/>
          <dgm:chPref val="1"/>
        </dgm:presLayoutVars>
      </dgm:prSet>
      <dgm:spPr/>
    </dgm:pt>
    <dgm:pt modelId="{4CB2B22F-6741-4438-88F8-4A4A0B7BFAB6}" type="pres">
      <dgm:prSet presAssocID="{01E79606-2586-4291-9EC5-AC46A8C7979A}" presName="sibTrans" presStyleCnt="0"/>
      <dgm:spPr/>
    </dgm:pt>
    <dgm:pt modelId="{57929F16-1642-4DB5-A78B-28E622EEDD3A}" type="pres">
      <dgm:prSet presAssocID="{91FD6636-2C2D-463E-8EDC-300138CA9B4E}" presName="compNode" presStyleCnt="0"/>
      <dgm:spPr/>
    </dgm:pt>
    <dgm:pt modelId="{368C2BAC-9999-4667-BF91-BD45A9E1FB8F}" type="pres">
      <dgm:prSet presAssocID="{91FD6636-2C2D-463E-8EDC-300138CA9B4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ers"/>
        </a:ext>
      </dgm:extLst>
    </dgm:pt>
    <dgm:pt modelId="{2643AC72-7E3A-4C5E-957B-38592D9CF85D}" type="pres">
      <dgm:prSet presAssocID="{91FD6636-2C2D-463E-8EDC-300138CA9B4E}" presName="spaceRect" presStyleCnt="0"/>
      <dgm:spPr/>
    </dgm:pt>
    <dgm:pt modelId="{5332B6C1-FB3F-496A-A3E5-4F99B86BEBA0}" type="pres">
      <dgm:prSet presAssocID="{91FD6636-2C2D-463E-8EDC-300138CA9B4E}" presName="textRect" presStyleLbl="revTx" presStyleIdx="2" presStyleCnt="7">
        <dgm:presLayoutVars>
          <dgm:chMax val="1"/>
          <dgm:chPref val="1"/>
        </dgm:presLayoutVars>
      </dgm:prSet>
      <dgm:spPr/>
    </dgm:pt>
    <dgm:pt modelId="{CA00A8E1-8B15-4A23-8428-B5A3EE74DA83}" type="pres">
      <dgm:prSet presAssocID="{B3A5F2CD-5E3A-437A-A872-480F1083CBB9}" presName="sibTrans" presStyleCnt="0"/>
      <dgm:spPr/>
    </dgm:pt>
    <dgm:pt modelId="{60BE4892-33D3-4CC6-A152-3E7842A64204}" type="pres">
      <dgm:prSet presAssocID="{94FA6846-96F0-4748-A54D-98C424E8C427}" presName="compNode" presStyleCnt="0"/>
      <dgm:spPr/>
    </dgm:pt>
    <dgm:pt modelId="{A07C253A-6D9C-44C1-9D4D-D52319FC903C}" type="pres">
      <dgm:prSet presAssocID="{94FA6846-96F0-4748-A54D-98C424E8C42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uetooth"/>
        </a:ext>
      </dgm:extLst>
    </dgm:pt>
    <dgm:pt modelId="{274783CC-B877-4960-992E-8A0B27DE77CA}" type="pres">
      <dgm:prSet presAssocID="{94FA6846-96F0-4748-A54D-98C424E8C427}" presName="spaceRect" presStyleCnt="0"/>
      <dgm:spPr/>
    </dgm:pt>
    <dgm:pt modelId="{229824D3-20A9-4685-BBA6-4F1B34371E4A}" type="pres">
      <dgm:prSet presAssocID="{94FA6846-96F0-4748-A54D-98C424E8C427}" presName="textRect" presStyleLbl="revTx" presStyleIdx="3" presStyleCnt="7">
        <dgm:presLayoutVars>
          <dgm:chMax val="1"/>
          <dgm:chPref val="1"/>
        </dgm:presLayoutVars>
      </dgm:prSet>
      <dgm:spPr/>
    </dgm:pt>
    <dgm:pt modelId="{B7211AB7-15EE-4EB0-994B-E1768392D2D5}" type="pres">
      <dgm:prSet presAssocID="{4FCB838B-0F10-4CF7-BCD6-7320AA7F04B6}" presName="sibTrans" presStyleCnt="0"/>
      <dgm:spPr/>
    </dgm:pt>
    <dgm:pt modelId="{BC7582F1-D992-4EF4-962A-BB49F9EDA34C}" type="pres">
      <dgm:prSet presAssocID="{5C67A960-9F98-4066-B956-EBDD417DEA6A}" presName="compNode" presStyleCnt="0"/>
      <dgm:spPr/>
    </dgm:pt>
    <dgm:pt modelId="{A9914D8A-99C9-4447-ABE2-4522069A75F0}" type="pres">
      <dgm:prSet presAssocID="{5C67A960-9F98-4066-B956-EBDD417DEA6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amond"/>
        </a:ext>
      </dgm:extLst>
    </dgm:pt>
    <dgm:pt modelId="{6CFD85FC-9261-4689-8A93-39705C20C56C}" type="pres">
      <dgm:prSet presAssocID="{5C67A960-9F98-4066-B956-EBDD417DEA6A}" presName="spaceRect" presStyleCnt="0"/>
      <dgm:spPr/>
    </dgm:pt>
    <dgm:pt modelId="{64A2C6BF-09F5-4BA5-98A2-9D81336138B1}" type="pres">
      <dgm:prSet presAssocID="{5C67A960-9F98-4066-B956-EBDD417DEA6A}" presName="textRect" presStyleLbl="revTx" presStyleIdx="4" presStyleCnt="7">
        <dgm:presLayoutVars>
          <dgm:chMax val="1"/>
          <dgm:chPref val="1"/>
        </dgm:presLayoutVars>
      </dgm:prSet>
      <dgm:spPr/>
    </dgm:pt>
    <dgm:pt modelId="{69AB3F37-3CCA-438C-96EC-BA89596D457B}" type="pres">
      <dgm:prSet presAssocID="{285066E5-D6B2-482E-8CBB-7564A88B6347}" presName="sibTrans" presStyleCnt="0"/>
      <dgm:spPr/>
    </dgm:pt>
    <dgm:pt modelId="{E4AF7C58-F74B-49F0-9B0A-6685D1978AE2}" type="pres">
      <dgm:prSet presAssocID="{C16714BC-30EB-4B94-929D-90B03184C393}" presName="compNode" presStyleCnt="0"/>
      <dgm:spPr/>
    </dgm:pt>
    <dgm:pt modelId="{5A989694-FC9E-49EE-9126-514EDEFEAD80}" type="pres">
      <dgm:prSet presAssocID="{C16714BC-30EB-4B94-929D-90B03184C39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rst Aid Kit"/>
        </a:ext>
      </dgm:extLst>
    </dgm:pt>
    <dgm:pt modelId="{EB279E92-2804-4361-AB6D-3F444D5C06F3}" type="pres">
      <dgm:prSet presAssocID="{C16714BC-30EB-4B94-929D-90B03184C393}" presName="spaceRect" presStyleCnt="0"/>
      <dgm:spPr/>
    </dgm:pt>
    <dgm:pt modelId="{BD1C9DBF-D499-4219-AD13-EAF6EF2433DF}" type="pres">
      <dgm:prSet presAssocID="{C16714BC-30EB-4B94-929D-90B03184C393}" presName="textRect" presStyleLbl="revTx" presStyleIdx="5" presStyleCnt="7">
        <dgm:presLayoutVars>
          <dgm:chMax val="1"/>
          <dgm:chPref val="1"/>
        </dgm:presLayoutVars>
      </dgm:prSet>
      <dgm:spPr/>
    </dgm:pt>
    <dgm:pt modelId="{9F5B2C52-F1B0-40B8-A6D4-18C772F106C2}" type="pres">
      <dgm:prSet presAssocID="{7C4D0FEF-C170-4E09-A395-3E072CDA3D55}" presName="sibTrans" presStyleCnt="0"/>
      <dgm:spPr/>
    </dgm:pt>
    <dgm:pt modelId="{3E84554F-D452-4F20-9F98-8FBDD2CF4F19}" type="pres">
      <dgm:prSet presAssocID="{AFF00E22-3001-49CE-AE20-111E78BBFC08}" presName="compNode" presStyleCnt="0"/>
      <dgm:spPr/>
    </dgm:pt>
    <dgm:pt modelId="{F188D867-10AA-4760-BEF1-E34E3812034F}" type="pres">
      <dgm:prSet presAssocID="{AFF00E22-3001-49CE-AE20-111E78BBFC0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arget"/>
        </a:ext>
      </dgm:extLst>
    </dgm:pt>
    <dgm:pt modelId="{62D79399-DDE1-4D0F-8E37-560398CA43E1}" type="pres">
      <dgm:prSet presAssocID="{AFF00E22-3001-49CE-AE20-111E78BBFC08}" presName="spaceRect" presStyleCnt="0"/>
      <dgm:spPr/>
    </dgm:pt>
    <dgm:pt modelId="{99A48D49-12E5-45BF-BE9F-08EB401D258A}" type="pres">
      <dgm:prSet presAssocID="{AFF00E22-3001-49CE-AE20-111E78BBFC08}" presName="textRect" presStyleLbl="revTx" presStyleIdx="6" presStyleCnt="7">
        <dgm:presLayoutVars>
          <dgm:chMax val="1"/>
          <dgm:chPref val="1"/>
        </dgm:presLayoutVars>
      </dgm:prSet>
      <dgm:spPr/>
    </dgm:pt>
  </dgm:ptLst>
  <dgm:cxnLst>
    <dgm:cxn modelId="{824CF90F-C9FB-47C3-B2E4-D02E832435CD}" srcId="{55A09909-AC68-4CC3-A72D-514C477E5498}" destId="{C16714BC-30EB-4B94-929D-90B03184C393}" srcOrd="5" destOrd="0" parTransId="{F8897156-776F-46BB-973C-BDC5A4366CD2}" sibTransId="{7C4D0FEF-C170-4E09-A395-3E072CDA3D55}"/>
    <dgm:cxn modelId="{0D7A151A-3A27-4399-BDC4-7CB23A8A6B14}" srcId="{55A09909-AC68-4CC3-A72D-514C477E5498}" destId="{94FA6846-96F0-4748-A54D-98C424E8C427}" srcOrd="3" destOrd="0" parTransId="{ACC48D41-44EB-4404-8777-1772828B08E6}" sibTransId="{4FCB838B-0F10-4CF7-BCD6-7320AA7F04B6}"/>
    <dgm:cxn modelId="{677F841D-13E1-4B33-A5AE-D26A50F4255A}" srcId="{55A09909-AC68-4CC3-A72D-514C477E5498}" destId="{AFF00E22-3001-49CE-AE20-111E78BBFC08}" srcOrd="6" destOrd="0" parTransId="{29EED8B0-331A-4C30-990A-68CD3829BA8C}" sibTransId="{F726E8E3-69C8-4A83-B51D-12637A6CF5B6}"/>
    <dgm:cxn modelId="{4D249633-455F-4BC5-882F-3FBCB27013D2}" type="presOf" srcId="{2F6F4532-0BCA-474B-A50D-CF1D0CE3E080}" destId="{AEE3E832-AC1A-4F5D-9C04-0978341415DB}" srcOrd="0" destOrd="0" presId="urn:microsoft.com/office/officeart/2018/2/layout/IconLabelList"/>
    <dgm:cxn modelId="{D818FC3D-C56C-4C3F-9FA2-ABA91D33AD6C}" type="presOf" srcId="{C16714BC-30EB-4B94-929D-90B03184C393}" destId="{BD1C9DBF-D499-4219-AD13-EAF6EF2433DF}" srcOrd="0" destOrd="0" presId="urn:microsoft.com/office/officeart/2018/2/layout/IconLabelList"/>
    <dgm:cxn modelId="{706F9C6F-EBCA-4925-BDD0-86864E070D8F}" srcId="{55A09909-AC68-4CC3-A72D-514C477E5498}" destId="{5C67A960-9F98-4066-B956-EBDD417DEA6A}" srcOrd="4" destOrd="0" parTransId="{7F5A2CD0-B5AA-44F2-AC90-79326DEA41E5}" sibTransId="{285066E5-D6B2-482E-8CBB-7564A88B6347}"/>
    <dgm:cxn modelId="{A33A4775-7B85-497F-B932-405DCD1DE26A}" type="presOf" srcId="{55A09909-AC68-4CC3-A72D-514C477E5498}" destId="{991EC7ED-D13E-463F-8F70-AFB5EFD08E0A}" srcOrd="0" destOrd="0" presId="urn:microsoft.com/office/officeart/2018/2/layout/IconLabelList"/>
    <dgm:cxn modelId="{DBF1467A-3A3E-46A3-884D-8DA5EC5DA861}" srcId="{55A09909-AC68-4CC3-A72D-514C477E5498}" destId="{AEB1B642-3F37-444E-887C-F6BC3F790D72}" srcOrd="1" destOrd="0" parTransId="{D1615910-56F8-46B4-9109-027B059EE17E}" sibTransId="{01E79606-2586-4291-9EC5-AC46A8C7979A}"/>
    <dgm:cxn modelId="{DAFA8C7F-81C8-4D9A-B10D-5C4DE79A41B7}" type="presOf" srcId="{91FD6636-2C2D-463E-8EDC-300138CA9B4E}" destId="{5332B6C1-FB3F-496A-A3E5-4F99B86BEBA0}" srcOrd="0" destOrd="0" presId="urn:microsoft.com/office/officeart/2018/2/layout/IconLabelList"/>
    <dgm:cxn modelId="{F6099782-FFA0-4AC2-96DB-1467DA5397C7}" srcId="{55A09909-AC68-4CC3-A72D-514C477E5498}" destId="{2F6F4532-0BCA-474B-A50D-CF1D0CE3E080}" srcOrd="0" destOrd="0" parTransId="{B407A7BA-8022-4FC9-95F7-6FA55B81963F}" sibTransId="{7C0C4EDD-8D3C-4E50-947C-8ED76F97DA14}"/>
    <dgm:cxn modelId="{48313F86-5693-48F7-925E-19EAE1FFD7F3}" type="presOf" srcId="{AFF00E22-3001-49CE-AE20-111E78BBFC08}" destId="{99A48D49-12E5-45BF-BE9F-08EB401D258A}" srcOrd="0" destOrd="0" presId="urn:microsoft.com/office/officeart/2018/2/layout/IconLabelList"/>
    <dgm:cxn modelId="{C060C79C-2AE9-4D35-977A-336043CA549B}" type="presOf" srcId="{94FA6846-96F0-4748-A54D-98C424E8C427}" destId="{229824D3-20A9-4685-BBA6-4F1B34371E4A}" srcOrd="0" destOrd="0" presId="urn:microsoft.com/office/officeart/2018/2/layout/IconLabelList"/>
    <dgm:cxn modelId="{6C2176E0-3BE3-4D12-A6B6-EF438D29A816}" type="presOf" srcId="{5C67A960-9F98-4066-B956-EBDD417DEA6A}" destId="{64A2C6BF-09F5-4BA5-98A2-9D81336138B1}" srcOrd="0" destOrd="0" presId="urn:microsoft.com/office/officeart/2018/2/layout/IconLabelList"/>
    <dgm:cxn modelId="{82DC8CF4-5BD9-4994-B9C4-BB5F19B784D3}" srcId="{55A09909-AC68-4CC3-A72D-514C477E5498}" destId="{91FD6636-2C2D-463E-8EDC-300138CA9B4E}" srcOrd="2" destOrd="0" parTransId="{A944AEF6-B099-4670-AF79-1E540B909FE5}" sibTransId="{B3A5F2CD-5E3A-437A-A872-480F1083CBB9}"/>
    <dgm:cxn modelId="{D52647F7-0E36-4E9A-882F-54AD1642E579}" type="presOf" srcId="{AEB1B642-3F37-444E-887C-F6BC3F790D72}" destId="{2C7786D6-4FED-4556-9156-DB4EC6B26E12}" srcOrd="0" destOrd="0" presId="urn:microsoft.com/office/officeart/2018/2/layout/IconLabelList"/>
    <dgm:cxn modelId="{141A009C-77BF-40A3-B004-9443AE92DDDD}" type="presParOf" srcId="{991EC7ED-D13E-463F-8F70-AFB5EFD08E0A}" destId="{4B394BDD-732F-4A9B-A5A3-A5F695462AA4}" srcOrd="0" destOrd="0" presId="urn:microsoft.com/office/officeart/2018/2/layout/IconLabelList"/>
    <dgm:cxn modelId="{1F624806-25CA-4DE6-A0C9-92D4A31AF658}" type="presParOf" srcId="{4B394BDD-732F-4A9B-A5A3-A5F695462AA4}" destId="{9E4211AE-4492-4CF8-831E-54F0E8C8A6FE}" srcOrd="0" destOrd="0" presId="urn:microsoft.com/office/officeart/2018/2/layout/IconLabelList"/>
    <dgm:cxn modelId="{8C780935-7E74-43FF-92AB-5D0734DAA1A7}" type="presParOf" srcId="{4B394BDD-732F-4A9B-A5A3-A5F695462AA4}" destId="{37AD76AB-8D2F-4B4A-B376-0A160007AF2F}" srcOrd="1" destOrd="0" presId="urn:microsoft.com/office/officeart/2018/2/layout/IconLabelList"/>
    <dgm:cxn modelId="{7785868C-93EE-4A1D-A6C7-15A8AA97171B}" type="presParOf" srcId="{4B394BDD-732F-4A9B-A5A3-A5F695462AA4}" destId="{AEE3E832-AC1A-4F5D-9C04-0978341415DB}" srcOrd="2" destOrd="0" presId="urn:microsoft.com/office/officeart/2018/2/layout/IconLabelList"/>
    <dgm:cxn modelId="{1E4658F6-B3DF-4159-8DED-3247D10FA464}" type="presParOf" srcId="{991EC7ED-D13E-463F-8F70-AFB5EFD08E0A}" destId="{5C72CB6B-19F0-4E99-9FE6-FE794140A139}" srcOrd="1" destOrd="0" presId="urn:microsoft.com/office/officeart/2018/2/layout/IconLabelList"/>
    <dgm:cxn modelId="{3E1CB962-B66C-4FB1-860D-06E0F2BADE95}" type="presParOf" srcId="{991EC7ED-D13E-463F-8F70-AFB5EFD08E0A}" destId="{6F17B42A-811D-4801-A8EE-D21D1DC16BFA}" srcOrd="2" destOrd="0" presId="urn:microsoft.com/office/officeart/2018/2/layout/IconLabelList"/>
    <dgm:cxn modelId="{DED230DA-F809-4F7B-8B40-747D99A6FDE4}" type="presParOf" srcId="{6F17B42A-811D-4801-A8EE-D21D1DC16BFA}" destId="{06ACEF01-0FB5-46B8-9AC7-97B747914B34}" srcOrd="0" destOrd="0" presId="urn:microsoft.com/office/officeart/2018/2/layout/IconLabelList"/>
    <dgm:cxn modelId="{C97168E5-3355-4AC4-8DAB-1ED655FA08D4}" type="presParOf" srcId="{6F17B42A-811D-4801-A8EE-D21D1DC16BFA}" destId="{4A041C41-B613-417B-A06A-D08FC39CBF47}" srcOrd="1" destOrd="0" presId="urn:microsoft.com/office/officeart/2018/2/layout/IconLabelList"/>
    <dgm:cxn modelId="{8A21C640-366A-48B5-99A7-ADE72E1228B6}" type="presParOf" srcId="{6F17B42A-811D-4801-A8EE-D21D1DC16BFA}" destId="{2C7786D6-4FED-4556-9156-DB4EC6B26E12}" srcOrd="2" destOrd="0" presId="urn:microsoft.com/office/officeart/2018/2/layout/IconLabelList"/>
    <dgm:cxn modelId="{C2F69A92-8259-4026-8C51-095963396197}" type="presParOf" srcId="{991EC7ED-D13E-463F-8F70-AFB5EFD08E0A}" destId="{4CB2B22F-6741-4438-88F8-4A4A0B7BFAB6}" srcOrd="3" destOrd="0" presId="urn:microsoft.com/office/officeart/2018/2/layout/IconLabelList"/>
    <dgm:cxn modelId="{8FDA35EF-0384-4AE0-893A-F122E660015B}" type="presParOf" srcId="{991EC7ED-D13E-463F-8F70-AFB5EFD08E0A}" destId="{57929F16-1642-4DB5-A78B-28E622EEDD3A}" srcOrd="4" destOrd="0" presId="urn:microsoft.com/office/officeart/2018/2/layout/IconLabelList"/>
    <dgm:cxn modelId="{7CA62328-C9B0-460C-BB47-7314B2A43E89}" type="presParOf" srcId="{57929F16-1642-4DB5-A78B-28E622EEDD3A}" destId="{368C2BAC-9999-4667-BF91-BD45A9E1FB8F}" srcOrd="0" destOrd="0" presId="urn:microsoft.com/office/officeart/2018/2/layout/IconLabelList"/>
    <dgm:cxn modelId="{DF6D17DE-C58B-4973-A3E6-5F5FD281F990}" type="presParOf" srcId="{57929F16-1642-4DB5-A78B-28E622EEDD3A}" destId="{2643AC72-7E3A-4C5E-957B-38592D9CF85D}" srcOrd="1" destOrd="0" presId="urn:microsoft.com/office/officeart/2018/2/layout/IconLabelList"/>
    <dgm:cxn modelId="{4747B920-0B2F-4689-B2F8-5A45FEE9203B}" type="presParOf" srcId="{57929F16-1642-4DB5-A78B-28E622EEDD3A}" destId="{5332B6C1-FB3F-496A-A3E5-4F99B86BEBA0}" srcOrd="2" destOrd="0" presId="urn:microsoft.com/office/officeart/2018/2/layout/IconLabelList"/>
    <dgm:cxn modelId="{5826FC26-34C3-4DD2-A352-8E50941A452B}" type="presParOf" srcId="{991EC7ED-D13E-463F-8F70-AFB5EFD08E0A}" destId="{CA00A8E1-8B15-4A23-8428-B5A3EE74DA83}" srcOrd="5" destOrd="0" presId="urn:microsoft.com/office/officeart/2018/2/layout/IconLabelList"/>
    <dgm:cxn modelId="{EF99655A-004C-419D-BDD0-794A7BC13954}" type="presParOf" srcId="{991EC7ED-D13E-463F-8F70-AFB5EFD08E0A}" destId="{60BE4892-33D3-4CC6-A152-3E7842A64204}" srcOrd="6" destOrd="0" presId="urn:microsoft.com/office/officeart/2018/2/layout/IconLabelList"/>
    <dgm:cxn modelId="{FAFEB051-B7ED-4057-A3DE-EBD5728D0A02}" type="presParOf" srcId="{60BE4892-33D3-4CC6-A152-3E7842A64204}" destId="{A07C253A-6D9C-44C1-9D4D-D52319FC903C}" srcOrd="0" destOrd="0" presId="urn:microsoft.com/office/officeart/2018/2/layout/IconLabelList"/>
    <dgm:cxn modelId="{B1F96F08-2C73-430B-9B6D-2B21DD1CC4D5}" type="presParOf" srcId="{60BE4892-33D3-4CC6-A152-3E7842A64204}" destId="{274783CC-B877-4960-992E-8A0B27DE77CA}" srcOrd="1" destOrd="0" presId="urn:microsoft.com/office/officeart/2018/2/layout/IconLabelList"/>
    <dgm:cxn modelId="{C25913F9-E1B5-47A6-9628-64EE5EB72261}" type="presParOf" srcId="{60BE4892-33D3-4CC6-A152-3E7842A64204}" destId="{229824D3-20A9-4685-BBA6-4F1B34371E4A}" srcOrd="2" destOrd="0" presId="urn:microsoft.com/office/officeart/2018/2/layout/IconLabelList"/>
    <dgm:cxn modelId="{95FC4469-FE9D-40D0-AB4B-85E26E07E334}" type="presParOf" srcId="{991EC7ED-D13E-463F-8F70-AFB5EFD08E0A}" destId="{B7211AB7-15EE-4EB0-994B-E1768392D2D5}" srcOrd="7" destOrd="0" presId="urn:microsoft.com/office/officeart/2018/2/layout/IconLabelList"/>
    <dgm:cxn modelId="{D93B9025-5EE6-481E-96F6-626CD33FB254}" type="presParOf" srcId="{991EC7ED-D13E-463F-8F70-AFB5EFD08E0A}" destId="{BC7582F1-D992-4EF4-962A-BB49F9EDA34C}" srcOrd="8" destOrd="0" presId="urn:microsoft.com/office/officeart/2018/2/layout/IconLabelList"/>
    <dgm:cxn modelId="{8C634893-98C1-4F19-B29D-464CB276FFBA}" type="presParOf" srcId="{BC7582F1-D992-4EF4-962A-BB49F9EDA34C}" destId="{A9914D8A-99C9-4447-ABE2-4522069A75F0}" srcOrd="0" destOrd="0" presId="urn:microsoft.com/office/officeart/2018/2/layout/IconLabelList"/>
    <dgm:cxn modelId="{7C540850-81D7-44E4-BE06-CFB536508A5E}" type="presParOf" srcId="{BC7582F1-D992-4EF4-962A-BB49F9EDA34C}" destId="{6CFD85FC-9261-4689-8A93-39705C20C56C}" srcOrd="1" destOrd="0" presId="urn:microsoft.com/office/officeart/2018/2/layout/IconLabelList"/>
    <dgm:cxn modelId="{A0569A33-9841-43E2-8ACC-D3A62698E02F}" type="presParOf" srcId="{BC7582F1-D992-4EF4-962A-BB49F9EDA34C}" destId="{64A2C6BF-09F5-4BA5-98A2-9D81336138B1}" srcOrd="2" destOrd="0" presId="urn:microsoft.com/office/officeart/2018/2/layout/IconLabelList"/>
    <dgm:cxn modelId="{D7858DDA-34F7-40B1-9B65-AC5A8D3E815B}" type="presParOf" srcId="{991EC7ED-D13E-463F-8F70-AFB5EFD08E0A}" destId="{69AB3F37-3CCA-438C-96EC-BA89596D457B}" srcOrd="9" destOrd="0" presId="urn:microsoft.com/office/officeart/2018/2/layout/IconLabelList"/>
    <dgm:cxn modelId="{1951D7C7-2496-42A0-AA9A-11885FA8440F}" type="presParOf" srcId="{991EC7ED-D13E-463F-8F70-AFB5EFD08E0A}" destId="{E4AF7C58-F74B-49F0-9B0A-6685D1978AE2}" srcOrd="10" destOrd="0" presId="urn:microsoft.com/office/officeart/2018/2/layout/IconLabelList"/>
    <dgm:cxn modelId="{6D1117E7-8015-4A98-92CA-84CB42C62855}" type="presParOf" srcId="{E4AF7C58-F74B-49F0-9B0A-6685D1978AE2}" destId="{5A989694-FC9E-49EE-9126-514EDEFEAD80}" srcOrd="0" destOrd="0" presId="urn:microsoft.com/office/officeart/2018/2/layout/IconLabelList"/>
    <dgm:cxn modelId="{DFDF4410-2A1A-4FDB-8BDA-40C414F3428B}" type="presParOf" srcId="{E4AF7C58-F74B-49F0-9B0A-6685D1978AE2}" destId="{EB279E92-2804-4361-AB6D-3F444D5C06F3}" srcOrd="1" destOrd="0" presId="urn:microsoft.com/office/officeart/2018/2/layout/IconLabelList"/>
    <dgm:cxn modelId="{7B1D853B-15E5-4FEF-A5C6-14E4DCEADF53}" type="presParOf" srcId="{E4AF7C58-F74B-49F0-9B0A-6685D1978AE2}" destId="{BD1C9DBF-D499-4219-AD13-EAF6EF2433DF}" srcOrd="2" destOrd="0" presId="urn:microsoft.com/office/officeart/2018/2/layout/IconLabelList"/>
    <dgm:cxn modelId="{C3CBCECA-0B0E-47E8-A7F5-834DB9D9CB45}" type="presParOf" srcId="{991EC7ED-D13E-463F-8F70-AFB5EFD08E0A}" destId="{9F5B2C52-F1B0-40B8-A6D4-18C772F106C2}" srcOrd="11" destOrd="0" presId="urn:microsoft.com/office/officeart/2018/2/layout/IconLabelList"/>
    <dgm:cxn modelId="{12482FFA-C031-44BB-9089-70A40E85EFC0}" type="presParOf" srcId="{991EC7ED-D13E-463F-8F70-AFB5EFD08E0A}" destId="{3E84554F-D452-4F20-9F98-8FBDD2CF4F19}" srcOrd="12" destOrd="0" presId="urn:microsoft.com/office/officeart/2018/2/layout/IconLabelList"/>
    <dgm:cxn modelId="{AD891EFF-7845-48E2-B4DE-C33195D42498}" type="presParOf" srcId="{3E84554F-D452-4F20-9F98-8FBDD2CF4F19}" destId="{F188D867-10AA-4760-BEF1-E34E3812034F}" srcOrd="0" destOrd="0" presId="urn:microsoft.com/office/officeart/2018/2/layout/IconLabelList"/>
    <dgm:cxn modelId="{E87FDE95-9FB8-4583-A47F-51819AE7E899}" type="presParOf" srcId="{3E84554F-D452-4F20-9F98-8FBDD2CF4F19}" destId="{62D79399-DDE1-4D0F-8E37-560398CA43E1}" srcOrd="1" destOrd="0" presId="urn:microsoft.com/office/officeart/2018/2/layout/IconLabelList"/>
    <dgm:cxn modelId="{704B4286-6BD5-40A9-A297-DEA427BC7FE6}" type="presParOf" srcId="{3E84554F-D452-4F20-9F98-8FBDD2CF4F19}" destId="{99A48D49-12E5-45BF-BE9F-08EB401D258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7BE619-4FEE-4742-AE6F-8FD7E2412AD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2FD1E59-6857-489A-9ECC-E538A71A0EAB}">
      <dgm:prSet/>
      <dgm:spPr/>
      <dgm:t>
        <a:bodyPr/>
        <a:lstStyle/>
        <a:p>
          <a:r>
            <a:rPr lang="en-US" b="1" baseline="0" dirty="0"/>
            <a:t>App.jsx </a:t>
          </a:r>
          <a:r>
            <a:rPr lang="en-US" baseline="0" dirty="0"/>
            <a:t>– Hub file for combining Homepage and Dashboard screens</a:t>
          </a:r>
          <a:endParaRPr lang="en-US" dirty="0"/>
        </a:p>
      </dgm:t>
    </dgm:pt>
    <dgm:pt modelId="{06CAACAE-2BFD-4E0C-9C27-33369F0DBE37}" type="parTrans" cxnId="{C3BFA264-AE2C-4FD3-8D0E-FF6CBDC8A247}">
      <dgm:prSet/>
      <dgm:spPr/>
      <dgm:t>
        <a:bodyPr/>
        <a:lstStyle/>
        <a:p>
          <a:endParaRPr lang="en-US"/>
        </a:p>
      </dgm:t>
    </dgm:pt>
    <dgm:pt modelId="{2CE17B95-4ADB-422B-BCF2-4F8A1E701256}" type="sibTrans" cxnId="{C3BFA264-AE2C-4FD3-8D0E-FF6CBDC8A247}">
      <dgm:prSet/>
      <dgm:spPr/>
      <dgm:t>
        <a:bodyPr/>
        <a:lstStyle/>
        <a:p>
          <a:endParaRPr lang="en-US"/>
        </a:p>
      </dgm:t>
    </dgm:pt>
    <dgm:pt modelId="{0E438F40-2BED-4C36-A7B0-344468322159}">
      <dgm:prSet/>
      <dgm:spPr/>
      <dgm:t>
        <a:bodyPr/>
        <a:lstStyle/>
        <a:p>
          <a:r>
            <a:rPr lang="en-US" b="1" baseline="0" dirty="0"/>
            <a:t>Homepage.jsx </a:t>
          </a:r>
          <a:r>
            <a:rPr lang="en-US" baseline="0" dirty="0"/>
            <a:t>– First screen displayed when tapping on the app.  It features a start button that transitions the user to the DeviceModal screen</a:t>
          </a:r>
          <a:endParaRPr lang="en-US" dirty="0"/>
        </a:p>
      </dgm:t>
    </dgm:pt>
    <dgm:pt modelId="{001FCBE3-EC34-47E1-813E-2CD66E33B928}" type="parTrans" cxnId="{37C05FA6-733F-4907-B26E-A331FBC0E5CB}">
      <dgm:prSet/>
      <dgm:spPr/>
      <dgm:t>
        <a:bodyPr/>
        <a:lstStyle/>
        <a:p>
          <a:endParaRPr lang="en-US"/>
        </a:p>
      </dgm:t>
    </dgm:pt>
    <dgm:pt modelId="{150A4ACB-697E-4146-8AD6-0A433EC88879}" type="sibTrans" cxnId="{37C05FA6-733F-4907-B26E-A331FBC0E5CB}">
      <dgm:prSet/>
      <dgm:spPr/>
      <dgm:t>
        <a:bodyPr/>
        <a:lstStyle/>
        <a:p>
          <a:endParaRPr lang="en-US"/>
        </a:p>
      </dgm:t>
    </dgm:pt>
    <dgm:pt modelId="{D9306B22-7DD6-4F62-B20A-CED616ECE7F9}">
      <dgm:prSet/>
      <dgm:spPr/>
      <dgm:t>
        <a:bodyPr/>
        <a:lstStyle/>
        <a:p>
          <a:r>
            <a:rPr lang="en-US" b="1" baseline="0" dirty="0"/>
            <a:t>DeviceModal.jsx </a:t>
          </a:r>
          <a:r>
            <a:rPr lang="en-US" baseline="0" dirty="0"/>
            <a:t>– The file where device scanning and connectivity takes place</a:t>
          </a:r>
          <a:endParaRPr lang="en-US" dirty="0"/>
        </a:p>
      </dgm:t>
    </dgm:pt>
    <dgm:pt modelId="{27147091-6697-4375-9B00-795BE0D23F95}" type="parTrans" cxnId="{3C149D46-D4D0-4A30-AC00-507AEF97C0B1}">
      <dgm:prSet/>
      <dgm:spPr/>
      <dgm:t>
        <a:bodyPr/>
        <a:lstStyle/>
        <a:p>
          <a:endParaRPr lang="en-US"/>
        </a:p>
      </dgm:t>
    </dgm:pt>
    <dgm:pt modelId="{0BBD9664-ADBC-45A5-AD4C-831506187499}" type="sibTrans" cxnId="{3C149D46-D4D0-4A30-AC00-507AEF97C0B1}">
      <dgm:prSet/>
      <dgm:spPr/>
      <dgm:t>
        <a:bodyPr/>
        <a:lstStyle/>
        <a:p>
          <a:endParaRPr lang="en-US"/>
        </a:p>
      </dgm:t>
    </dgm:pt>
    <dgm:pt modelId="{1545DDE4-357A-4594-8218-EFA7F763C30F}">
      <dgm:prSet/>
      <dgm:spPr/>
      <dgm:t>
        <a:bodyPr/>
        <a:lstStyle/>
        <a:p>
          <a:r>
            <a:rPr lang="en-US" b="1" baseline="0" dirty="0"/>
            <a:t>Dashboard.jsx </a:t>
          </a:r>
          <a:r>
            <a:rPr lang="en-US" baseline="0" dirty="0"/>
            <a:t>– File for the data metrics. Imports the needed files and is responsible for handling the animations and the visuals</a:t>
          </a:r>
          <a:endParaRPr lang="en-US" dirty="0"/>
        </a:p>
      </dgm:t>
    </dgm:pt>
    <dgm:pt modelId="{CD032E38-1BBC-40D2-9234-2D00BA6E62DA}" type="parTrans" cxnId="{5A839242-1C2D-4045-BE40-55573C9345DF}">
      <dgm:prSet/>
      <dgm:spPr/>
      <dgm:t>
        <a:bodyPr/>
        <a:lstStyle/>
        <a:p>
          <a:endParaRPr lang="en-US"/>
        </a:p>
      </dgm:t>
    </dgm:pt>
    <dgm:pt modelId="{3EFB022E-0C71-4E66-95F9-F30A696F7C67}" type="sibTrans" cxnId="{5A839242-1C2D-4045-BE40-55573C9345DF}">
      <dgm:prSet/>
      <dgm:spPr/>
      <dgm:t>
        <a:bodyPr/>
        <a:lstStyle/>
        <a:p>
          <a:endParaRPr lang="en-US"/>
        </a:p>
      </dgm:t>
    </dgm:pt>
    <dgm:pt modelId="{B4664D24-FD17-45F6-AD4B-B15999920090}">
      <dgm:prSet/>
      <dgm:spPr/>
      <dgm:t>
        <a:bodyPr/>
        <a:lstStyle/>
        <a:p>
          <a:r>
            <a:rPr lang="en-US" b="1" baseline="0" dirty="0"/>
            <a:t>dataAlert.jsx </a:t>
          </a:r>
          <a:r>
            <a:rPr lang="en-US" baseline="0" dirty="0"/>
            <a:t>– Returns notifications from the three vitals for connectivity issues, warnings, and danger if vitals deviate from medically approved statistics</a:t>
          </a:r>
          <a:endParaRPr lang="en-US" dirty="0"/>
        </a:p>
      </dgm:t>
    </dgm:pt>
    <dgm:pt modelId="{690AB7FE-6BB2-4C23-9351-3E797289B651}" type="parTrans" cxnId="{2948DA52-8451-43ED-B50B-9A2BE481E324}">
      <dgm:prSet/>
      <dgm:spPr/>
      <dgm:t>
        <a:bodyPr/>
        <a:lstStyle/>
        <a:p>
          <a:endParaRPr lang="en-US"/>
        </a:p>
      </dgm:t>
    </dgm:pt>
    <dgm:pt modelId="{80BF3F19-6947-48F2-A915-1C892384D86D}" type="sibTrans" cxnId="{2948DA52-8451-43ED-B50B-9A2BE481E324}">
      <dgm:prSet/>
      <dgm:spPr/>
      <dgm:t>
        <a:bodyPr/>
        <a:lstStyle/>
        <a:p>
          <a:endParaRPr lang="en-US"/>
        </a:p>
      </dgm:t>
    </dgm:pt>
    <dgm:pt modelId="{EBEB5916-9527-41F9-8291-32BDBE5B10CA}">
      <dgm:prSet/>
      <dgm:spPr/>
      <dgm:t>
        <a:bodyPr/>
        <a:lstStyle/>
        <a:p>
          <a:r>
            <a:rPr lang="en-US" b="1" baseline="0" dirty="0"/>
            <a:t>PulseIndicator.jsx </a:t>
          </a:r>
          <a:r>
            <a:rPr lang="en-US" baseline="0" dirty="0"/>
            <a:t>– Responsible for pulse animation behind the heart rate, oxygen saturation, and body temperature</a:t>
          </a:r>
          <a:endParaRPr lang="en-US" dirty="0"/>
        </a:p>
      </dgm:t>
    </dgm:pt>
    <dgm:pt modelId="{0FD11C26-284E-4AF7-AFCE-2133C4ABD255}" type="parTrans" cxnId="{BE8732B3-6924-439B-A29B-E1037DEBDF21}">
      <dgm:prSet/>
      <dgm:spPr/>
      <dgm:t>
        <a:bodyPr/>
        <a:lstStyle/>
        <a:p>
          <a:endParaRPr lang="en-US"/>
        </a:p>
      </dgm:t>
    </dgm:pt>
    <dgm:pt modelId="{6DEE3108-03F5-4DB1-8BD1-60445EF30C79}" type="sibTrans" cxnId="{BE8732B3-6924-439B-A29B-E1037DEBDF21}">
      <dgm:prSet/>
      <dgm:spPr/>
      <dgm:t>
        <a:bodyPr/>
        <a:lstStyle/>
        <a:p>
          <a:endParaRPr lang="en-US"/>
        </a:p>
      </dgm:t>
    </dgm:pt>
    <dgm:pt modelId="{2D75EA7E-FC52-46BC-A5CD-FEAB30F34C5F}">
      <dgm:prSet/>
      <dgm:spPr/>
      <dgm:t>
        <a:bodyPr/>
        <a:lstStyle/>
        <a:p>
          <a:r>
            <a:rPr lang="en-US" b="1" baseline="0" dirty="0"/>
            <a:t>useBLE.jsx </a:t>
          </a:r>
          <a:r>
            <a:rPr lang="en-US" baseline="0" dirty="0"/>
            <a:t>– File that links the service and characteristic data from the physical device to the mobile application and streams real time data on the app</a:t>
          </a:r>
          <a:endParaRPr lang="en-US" dirty="0"/>
        </a:p>
      </dgm:t>
    </dgm:pt>
    <dgm:pt modelId="{396ED3BA-43DA-48C7-80BA-BD87FBF19BAB}" type="parTrans" cxnId="{79CF61FA-AEF9-4D72-94C7-2626B0A0221D}">
      <dgm:prSet/>
      <dgm:spPr/>
      <dgm:t>
        <a:bodyPr/>
        <a:lstStyle/>
        <a:p>
          <a:endParaRPr lang="en-US"/>
        </a:p>
      </dgm:t>
    </dgm:pt>
    <dgm:pt modelId="{08D7D0F3-8138-42D5-B7D9-3B7D3C1991E6}" type="sibTrans" cxnId="{79CF61FA-AEF9-4D72-94C7-2626B0A0221D}">
      <dgm:prSet/>
      <dgm:spPr/>
      <dgm:t>
        <a:bodyPr/>
        <a:lstStyle/>
        <a:p>
          <a:endParaRPr lang="en-US"/>
        </a:p>
      </dgm:t>
    </dgm:pt>
    <dgm:pt modelId="{CF715EC6-9705-4025-9578-6BA19AAF63CB}">
      <dgm:prSet/>
      <dgm:spPr/>
      <dgm:t>
        <a:bodyPr/>
        <a:lstStyle/>
        <a:p>
          <a:r>
            <a:rPr lang="en-US" b="1" baseline="0" dirty="0"/>
            <a:t>BLEProvider.jsx </a:t>
          </a:r>
          <a:r>
            <a:rPr lang="en-US" baseline="0" dirty="0"/>
            <a:t>– File that allows Bluetooth service to be used across multiple screens without overlap in the application interface</a:t>
          </a:r>
          <a:endParaRPr lang="en-US" dirty="0"/>
        </a:p>
      </dgm:t>
    </dgm:pt>
    <dgm:pt modelId="{BE2DFF91-163E-4AE3-B2E7-9080158FABFE}" type="parTrans" cxnId="{D2EC4718-6C7F-45F5-856D-3D05A0DB3662}">
      <dgm:prSet/>
      <dgm:spPr/>
      <dgm:t>
        <a:bodyPr/>
        <a:lstStyle/>
        <a:p>
          <a:endParaRPr lang="en-US"/>
        </a:p>
      </dgm:t>
    </dgm:pt>
    <dgm:pt modelId="{D9C184C2-315B-4238-AE3F-1BDC8220C382}" type="sibTrans" cxnId="{D2EC4718-6C7F-45F5-856D-3D05A0DB3662}">
      <dgm:prSet/>
      <dgm:spPr/>
      <dgm:t>
        <a:bodyPr/>
        <a:lstStyle/>
        <a:p>
          <a:endParaRPr lang="en-US"/>
        </a:p>
      </dgm:t>
    </dgm:pt>
    <dgm:pt modelId="{A8B7F8DB-3463-4B9A-B227-062262E9CA33}">
      <dgm:prSet/>
      <dgm:spPr/>
      <dgm:t>
        <a:bodyPr/>
        <a:lstStyle/>
        <a:p>
          <a:r>
            <a:rPr lang="en-US" b="1" baseline="0" dirty="0"/>
            <a:t>Firmware.cpp </a:t>
          </a:r>
          <a:r>
            <a:rPr lang="en-US" baseline="0" dirty="0"/>
            <a:t>– Contains the firmware from Arduino IDE, uploaded into SynkLinx device to allow connection and data streaming</a:t>
          </a:r>
          <a:endParaRPr lang="en-US" dirty="0"/>
        </a:p>
      </dgm:t>
    </dgm:pt>
    <dgm:pt modelId="{E40FEFFC-60A5-4169-8C72-9363094268F3}" type="parTrans" cxnId="{03C801A4-0446-4A1D-930C-6349B31450FF}">
      <dgm:prSet/>
      <dgm:spPr/>
      <dgm:t>
        <a:bodyPr/>
        <a:lstStyle/>
        <a:p>
          <a:endParaRPr lang="en-US"/>
        </a:p>
      </dgm:t>
    </dgm:pt>
    <dgm:pt modelId="{91444FB0-75CB-4615-89F0-C91CB4F781A0}" type="sibTrans" cxnId="{03C801A4-0446-4A1D-930C-6349B31450FF}">
      <dgm:prSet/>
      <dgm:spPr/>
      <dgm:t>
        <a:bodyPr/>
        <a:lstStyle/>
        <a:p>
          <a:endParaRPr lang="en-US"/>
        </a:p>
      </dgm:t>
    </dgm:pt>
    <dgm:pt modelId="{726258A8-5DA3-41D6-9A9B-BDC1628AC4F6}" type="pres">
      <dgm:prSet presAssocID="{A87BE619-4FEE-4742-AE6F-8FD7E2412AD1}" presName="vert0" presStyleCnt="0">
        <dgm:presLayoutVars>
          <dgm:dir/>
          <dgm:animOne val="branch"/>
          <dgm:animLvl val="lvl"/>
        </dgm:presLayoutVars>
      </dgm:prSet>
      <dgm:spPr/>
    </dgm:pt>
    <dgm:pt modelId="{DA7F1976-1FAA-4046-89E6-805CD8D70EAF}" type="pres">
      <dgm:prSet presAssocID="{82FD1E59-6857-489A-9ECC-E538A71A0EAB}" presName="thickLine" presStyleLbl="alignNode1" presStyleIdx="0" presStyleCnt="9"/>
      <dgm:spPr/>
    </dgm:pt>
    <dgm:pt modelId="{347E927F-5552-44DF-8F27-5F90D95C36A9}" type="pres">
      <dgm:prSet presAssocID="{82FD1E59-6857-489A-9ECC-E538A71A0EAB}" presName="horz1" presStyleCnt="0"/>
      <dgm:spPr/>
    </dgm:pt>
    <dgm:pt modelId="{3AEC2108-2A40-4D3A-91E6-272BAADE0329}" type="pres">
      <dgm:prSet presAssocID="{82FD1E59-6857-489A-9ECC-E538A71A0EAB}" presName="tx1" presStyleLbl="revTx" presStyleIdx="0" presStyleCnt="9"/>
      <dgm:spPr/>
    </dgm:pt>
    <dgm:pt modelId="{FDC60F89-4E2C-4007-9728-542BC8D563EB}" type="pres">
      <dgm:prSet presAssocID="{82FD1E59-6857-489A-9ECC-E538A71A0EAB}" presName="vert1" presStyleCnt="0"/>
      <dgm:spPr/>
    </dgm:pt>
    <dgm:pt modelId="{AA21CA8C-4119-4E47-B6FE-B7853ED1F7B5}" type="pres">
      <dgm:prSet presAssocID="{0E438F40-2BED-4C36-A7B0-344468322159}" presName="thickLine" presStyleLbl="alignNode1" presStyleIdx="1" presStyleCnt="9"/>
      <dgm:spPr/>
    </dgm:pt>
    <dgm:pt modelId="{92CD81BF-DEC4-4FFF-9E70-4F1CD05961BD}" type="pres">
      <dgm:prSet presAssocID="{0E438F40-2BED-4C36-A7B0-344468322159}" presName="horz1" presStyleCnt="0"/>
      <dgm:spPr/>
    </dgm:pt>
    <dgm:pt modelId="{6F2FC73B-607E-444F-A33D-0D9DCABED405}" type="pres">
      <dgm:prSet presAssocID="{0E438F40-2BED-4C36-A7B0-344468322159}" presName="tx1" presStyleLbl="revTx" presStyleIdx="1" presStyleCnt="9"/>
      <dgm:spPr/>
    </dgm:pt>
    <dgm:pt modelId="{A9DA3C5A-984F-441E-836A-7F8D46D786BE}" type="pres">
      <dgm:prSet presAssocID="{0E438F40-2BED-4C36-A7B0-344468322159}" presName="vert1" presStyleCnt="0"/>
      <dgm:spPr/>
    </dgm:pt>
    <dgm:pt modelId="{78C06D7D-9EC3-4D6B-877F-44AE04D03A9E}" type="pres">
      <dgm:prSet presAssocID="{D9306B22-7DD6-4F62-B20A-CED616ECE7F9}" presName="thickLine" presStyleLbl="alignNode1" presStyleIdx="2" presStyleCnt="9"/>
      <dgm:spPr/>
    </dgm:pt>
    <dgm:pt modelId="{4AE2F962-A70C-4F89-8308-691D2FFD927F}" type="pres">
      <dgm:prSet presAssocID="{D9306B22-7DD6-4F62-B20A-CED616ECE7F9}" presName="horz1" presStyleCnt="0"/>
      <dgm:spPr/>
    </dgm:pt>
    <dgm:pt modelId="{150E2458-1300-45C4-A0AE-998D5625DFAA}" type="pres">
      <dgm:prSet presAssocID="{D9306B22-7DD6-4F62-B20A-CED616ECE7F9}" presName="tx1" presStyleLbl="revTx" presStyleIdx="2" presStyleCnt="9"/>
      <dgm:spPr/>
    </dgm:pt>
    <dgm:pt modelId="{F7256ED6-A26A-4439-821D-E6209890EF23}" type="pres">
      <dgm:prSet presAssocID="{D9306B22-7DD6-4F62-B20A-CED616ECE7F9}" presName="vert1" presStyleCnt="0"/>
      <dgm:spPr/>
    </dgm:pt>
    <dgm:pt modelId="{1D2947C1-924D-4D5A-A5BB-594FF44B8526}" type="pres">
      <dgm:prSet presAssocID="{1545DDE4-357A-4594-8218-EFA7F763C30F}" presName="thickLine" presStyleLbl="alignNode1" presStyleIdx="3" presStyleCnt="9"/>
      <dgm:spPr/>
    </dgm:pt>
    <dgm:pt modelId="{2C7D0B1A-AABF-4A8D-B548-11668E3C02E4}" type="pres">
      <dgm:prSet presAssocID="{1545DDE4-357A-4594-8218-EFA7F763C30F}" presName="horz1" presStyleCnt="0"/>
      <dgm:spPr/>
    </dgm:pt>
    <dgm:pt modelId="{58606C68-BA0E-4F9B-A0D3-264C162709D9}" type="pres">
      <dgm:prSet presAssocID="{1545DDE4-357A-4594-8218-EFA7F763C30F}" presName="tx1" presStyleLbl="revTx" presStyleIdx="3" presStyleCnt="9"/>
      <dgm:spPr/>
    </dgm:pt>
    <dgm:pt modelId="{3F6ECE36-F4AC-4AE8-8092-4F2D64FE7B3C}" type="pres">
      <dgm:prSet presAssocID="{1545DDE4-357A-4594-8218-EFA7F763C30F}" presName="vert1" presStyleCnt="0"/>
      <dgm:spPr/>
    </dgm:pt>
    <dgm:pt modelId="{3478ADB9-AFFB-4140-B067-FD3C6D995122}" type="pres">
      <dgm:prSet presAssocID="{B4664D24-FD17-45F6-AD4B-B15999920090}" presName="thickLine" presStyleLbl="alignNode1" presStyleIdx="4" presStyleCnt="9"/>
      <dgm:spPr/>
    </dgm:pt>
    <dgm:pt modelId="{6EBE6526-0B12-4F58-B7D7-72362C6B7CA0}" type="pres">
      <dgm:prSet presAssocID="{B4664D24-FD17-45F6-AD4B-B15999920090}" presName="horz1" presStyleCnt="0"/>
      <dgm:spPr/>
    </dgm:pt>
    <dgm:pt modelId="{304FC95C-681D-4C29-8D95-AA69FBBBF597}" type="pres">
      <dgm:prSet presAssocID="{B4664D24-FD17-45F6-AD4B-B15999920090}" presName="tx1" presStyleLbl="revTx" presStyleIdx="4" presStyleCnt="9"/>
      <dgm:spPr/>
    </dgm:pt>
    <dgm:pt modelId="{A3171362-745E-4D82-8DC8-5763E95E647C}" type="pres">
      <dgm:prSet presAssocID="{B4664D24-FD17-45F6-AD4B-B15999920090}" presName="vert1" presStyleCnt="0"/>
      <dgm:spPr/>
    </dgm:pt>
    <dgm:pt modelId="{D9590F98-0463-4BF8-B258-400F64438E3A}" type="pres">
      <dgm:prSet presAssocID="{EBEB5916-9527-41F9-8291-32BDBE5B10CA}" presName="thickLine" presStyleLbl="alignNode1" presStyleIdx="5" presStyleCnt="9"/>
      <dgm:spPr/>
    </dgm:pt>
    <dgm:pt modelId="{E9864156-2AC9-4FA6-BE7E-6509F5DE3C76}" type="pres">
      <dgm:prSet presAssocID="{EBEB5916-9527-41F9-8291-32BDBE5B10CA}" presName="horz1" presStyleCnt="0"/>
      <dgm:spPr/>
    </dgm:pt>
    <dgm:pt modelId="{5B82F73B-0D28-47B9-B509-B9B2BB9702BF}" type="pres">
      <dgm:prSet presAssocID="{EBEB5916-9527-41F9-8291-32BDBE5B10CA}" presName="tx1" presStyleLbl="revTx" presStyleIdx="5" presStyleCnt="9"/>
      <dgm:spPr/>
    </dgm:pt>
    <dgm:pt modelId="{2110F88A-FFA6-474C-B73A-14FB5584BE7B}" type="pres">
      <dgm:prSet presAssocID="{EBEB5916-9527-41F9-8291-32BDBE5B10CA}" presName="vert1" presStyleCnt="0"/>
      <dgm:spPr/>
    </dgm:pt>
    <dgm:pt modelId="{362BD8B3-3A3C-49EF-A3BC-1C5F3379EE23}" type="pres">
      <dgm:prSet presAssocID="{2D75EA7E-FC52-46BC-A5CD-FEAB30F34C5F}" presName="thickLine" presStyleLbl="alignNode1" presStyleIdx="6" presStyleCnt="9"/>
      <dgm:spPr/>
    </dgm:pt>
    <dgm:pt modelId="{1B6B4418-A23C-4503-935C-66D2E70F6C6E}" type="pres">
      <dgm:prSet presAssocID="{2D75EA7E-FC52-46BC-A5CD-FEAB30F34C5F}" presName="horz1" presStyleCnt="0"/>
      <dgm:spPr/>
    </dgm:pt>
    <dgm:pt modelId="{46C1DBF6-0F72-4CD5-9A22-199CAE5365EA}" type="pres">
      <dgm:prSet presAssocID="{2D75EA7E-FC52-46BC-A5CD-FEAB30F34C5F}" presName="tx1" presStyleLbl="revTx" presStyleIdx="6" presStyleCnt="9"/>
      <dgm:spPr/>
    </dgm:pt>
    <dgm:pt modelId="{B36B2422-FFA2-4BD7-AD43-69B2D8C7559A}" type="pres">
      <dgm:prSet presAssocID="{2D75EA7E-FC52-46BC-A5CD-FEAB30F34C5F}" presName="vert1" presStyleCnt="0"/>
      <dgm:spPr/>
    </dgm:pt>
    <dgm:pt modelId="{073B050F-8E22-45E2-917B-51E49B5C224A}" type="pres">
      <dgm:prSet presAssocID="{CF715EC6-9705-4025-9578-6BA19AAF63CB}" presName="thickLine" presStyleLbl="alignNode1" presStyleIdx="7" presStyleCnt="9"/>
      <dgm:spPr/>
    </dgm:pt>
    <dgm:pt modelId="{044828B6-4D0A-4F50-81F6-0BA32094024B}" type="pres">
      <dgm:prSet presAssocID="{CF715EC6-9705-4025-9578-6BA19AAF63CB}" presName="horz1" presStyleCnt="0"/>
      <dgm:spPr/>
    </dgm:pt>
    <dgm:pt modelId="{F75CF68A-8C86-4CC8-9300-1FB0D36BD928}" type="pres">
      <dgm:prSet presAssocID="{CF715EC6-9705-4025-9578-6BA19AAF63CB}" presName="tx1" presStyleLbl="revTx" presStyleIdx="7" presStyleCnt="9"/>
      <dgm:spPr/>
    </dgm:pt>
    <dgm:pt modelId="{7315871E-2289-495F-A146-1E3E0B0C5C4A}" type="pres">
      <dgm:prSet presAssocID="{CF715EC6-9705-4025-9578-6BA19AAF63CB}" presName="vert1" presStyleCnt="0"/>
      <dgm:spPr/>
    </dgm:pt>
    <dgm:pt modelId="{DE8A12C7-4206-4531-ADDB-171974F7E4A6}" type="pres">
      <dgm:prSet presAssocID="{A8B7F8DB-3463-4B9A-B227-062262E9CA33}" presName="thickLine" presStyleLbl="alignNode1" presStyleIdx="8" presStyleCnt="9"/>
      <dgm:spPr/>
    </dgm:pt>
    <dgm:pt modelId="{A5830CFA-C066-4AAF-8A7C-A74A3FAFE16F}" type="pres">
      <dgm:prSet presAssocID="{A8B7F8DB-3463-4B9A-B227-062262E9CA33}" presName="horz1" presStyleCnt="0"/>
      <dgm:spPr/>
    </dgm:pt>
    <dgm:pt modelId="{CA466323-33A6-4214-AD35-6A06D28A8ECD}" type="pres">
      <dgm:prSet presAssocID="{A8B7F8DB-3463-4B9A-B227-062262E9CA33}" presName="tx1" presStyleLbl="revTx" presStyleIdx="8" presStyleCnt="9"/>
      <dgm:spPr/>
    </dgm:pt>
    <dgm:pt modelId="{3285FB50-6B6A-41C6-A453-64DB571EA26D}" type="pres">
      <dgm:prSet presAssocID="{A8B7F8DB-3463-4B9A-B227-062262E9CA33}" presName="vert1" presStyleCnt="0"/>
      <dgm:spPr/>
    </dgm:pt>
  </dgm:ptLst>
  <dgm:cxnLst>
    <dgm:cxn modelId="{85CFA811-B5F3-41F9-B37A-360AAB5D21BD}" type="presOf" srcId="{82FD1E59-6857-489A-9ECC-E538A71A0EAB}" destId="{3AEC2108-2A40-4D3A-91E6-272BAADE0329}" srcOrd="0" destOrd="0" presId="urn:microsoft.com/office/officeart/2008/layout/LinedList"/>
    <dgm:cxn modelId="{D2EC4718-6C7F-45F5-856D-3D05A0DB3662}" srcId="{A87BE619-4FEE-4742-AE6F-8FD7E2412AD1}" destId="{CF715EC6-9705-4025-9578-6BA19AAF63CB}" srcOrd="7" destOrd="0" parTransId="{BE2DFF91-163E-4AE3-B2E7-9080158FABFE}" sibTransId="{D9C184C2-315B-4238-AE3F-1BDC8220C382}"/>
    <dgm:cxn modelId="{E4623E2B-7D86-4E59-993C-4D7C899D160A}" type="presOf" srcId="{CF715EC6-9705-4025-9578-6BA19AAF63CB}" destId="{F75CF68A-8C86-4CC8-9300-1FB0D36BD928}" srcOrd="0" destOrd="0" presId="urn:microsoft.com/office/officeart/2008/layout/LinedList"/>
    <dgm:cxn modelId="{9DEFCE34-ABD0-4185-99A5-4FC36F07878E}" type="presOf" srcId="{1545DDE4-357A-4594-8218-EFA7F763C30F}" destId="{58606C68-BA0E-4F9B-A0D3-264C162709D9}" srcOrd="0" destOrd="0" presId="urn:microsoft.com/office/officeart/2008/layout/LinedList"/>
    <dgm:cxn modelId="{5A839242-1C2D-4045-BE40-55573C9345DF}" srcId="{A87BE619-4FEE-4742-AE6F-8FD7E2412AD1}" destId="{1545DDE4-357A-4594-8218-EFA7F763C30F}" srcOrd="3" destOrd="0" parTransId="{CD032E38-1BBC-40D2-9234-2D00BA6E62DA}" sibTransId="{3EFB022E-0C71-4E66-95F9-F30A696F7C67}"/>
    <dgm:cxn modelId="{C3BFA264-AE2C-4FD3-8D0E-FF6CBDC8A247}" srcId="{A87BE619-4FEE-4742-AE6F-8FD7E2412AD1}" destId="{82FD1E59-6857-489A-9ECC-E538A71A0EAB}" srcOrd="0" destOrd="0" parTransId="{06CAACAE-2BFD-4E0C-9C27-33369F0DBE37}" sibTransId="{2CE17B95-4ADB-422B-BCF2-4F8A1E701256}"/>
    <dgm:cxn modelId="{3C149D46-D4D0-4A30-AC00-507AEF97C0B1}" srcId="{A87BE619-4FEE-4742-AE6F-8FD7E2412AD1}" destId="{D9306B22-7DD6-4F62-B20A-CED616ECE7F9}" srcOrd="2" destOrd="0" parTransId="{27147091-6697-4375-9B00-795BE0D23F95}" sibTransId="{0BBD9664-ADBC-45A5-AD4C-831506187499}"/>
    <dgm:cxn modelId="{8057B069-FB11-4FEC-8985-C7E0640F7AFA}" type="presOf" srcId="{EBEB5916-9527-41F9-8291-32BDBE5B10CA}" destId="{5B82F73B-0D28-47B9-B509-B9B2BB9702BF}" srcOrd="0" destOrd="0" presId="urn:microsoft.com/office/officeart/2008/layout/LinedList"/>
    <dgm:cxn modelId="{2948DA52-8451-43ED-B50B-9A2BE481E324}" srcId="{A87BE619-4FEE-4742-AE6F-8FD7E2412AD1}" destId="{B4664D24-FD17-45F6-AD4B-B15999920090}" srcOrd="4" destOrd="0" parTransId="{690AB7FE-6BB2-4C23-9351-3E797289B651}" sibTransId="{80BF3F19-6947-48F2-A915-1C892384D86D}"/>
    <dgm:cxn modelId="{7208F35A-95C6-4476-8B34-FEDCC15FAE75}" type="presOf" srcId="{A8B7F8DB-3463-4B9A-B227-062262E9CA33}" destId="{CA466323-33A6-4214-AD35-6A06D28A8ECD}" srcOrd="0" destOrd="0" presId="urn:microsoft.com/office/officeart/2008/layout/LinedList"/>
    <dgm:cxn modelId="{6700D67C-95B3-44E7-A4B6-9283817026B4}" type="presOf" srcId="{B4664D24-FD17-45F6-AD4B-B15999920090}" destId="{304FC95C-681D-4C29-8D95-AA69FBBBF597}" srcOrd="0" destOrd="0" presId="urn:microsoft.com/office/officeart/2008/layout/LinedList"/>
    <dgm:cxn modelId="{EBF3FE81-7CC0-4D39-AC58-55797D41AC91}" type="presOf" srcId="{0E438F40-2BED-4C36-A7B0-344468322159}" destId="{6F2FC73B-607E-444F-A33D-0D9DCABED405}" srcOrd="0" destOrd="0" presId="urn:microsoft.com/office/officeart/2008/layout/LinedList"/>
    <dgm:cxn modelId="{03C801A4-0446-4A1D-930C-6349B31450FF}" srcId="{A87BE619-4FEE-4742-AE6F-8FD7E2412AD1}" destId="{A8B7F8DB-3463-4B9A-B227-062262E9CA33}" srcOrd="8" destOrd="0" parTransId="{E40FEFFC-60A5-4169-8C72-9363094268F3}" sibTransId="{91444FB0-75CB-4615-89F0-C91CB4F781A0}"/>
    <dgm:cxn modelId="{37C05FA6-733F-4907-B26E-A331FBC0E5CB}" srcId="{A87BE619-4FEE-4742-AE6F-8FD7E2412AD1}" destId="{0E438F40-2BED-4C36-A7B0-344468322159}" srcOrd="1" destOrd="0" parTransId="{001FCBE3-EC34-47E1-813E-2CD66E33B928}" sibTransId="{150A4ACB-697E-4146-8AD6-0A433EC88879}"/>
    <dgm:cxn modelId="{BE8732B3-6924-439B-A29B-E1037DEBDF21}" srcId="{A87BE619-4FEE-4742-AE6F-8FD7E2412AD1}" destId="{EBEB5916-9527-41F9-8291-32BDBE5B10CA}" srcOrd="5" destOrd="0" parTransId="{0FD11C26-284E-4AF7-AFCE-2133C4ABD255}" sibTransId="{6DEE3108-03F5-4DB1-8BD1-60445EF30C79}"/>
    <dgm:cxn modelId="{FF9559DF-47B7-4573-9E44-943BE185B778}" type="presOf" srcId="{A87BE619-4FEE-4742-AE6F-8FD7E2412AD1}" destId="{726258A8-5DA3-41D6-9A9B-BDC1628AC4F6}" srcOrd="0" destOrd="0" presId="urn:microsoft.com/office/officeart/2008/layout/LinedList"/>
    <dgm:cxn modelId="{582FD8F9-4188-4D96-B4B1-0CFBE6CCDE93}" type="presOf" srcId="{2D75EA7E-FC52-46BC-A5CD-FEAB30F34C5F}" destId="{46C1DBF6-0F72-4CD5-9A22-199CAE5365EA}" srcOrd="0" destOrd="0" presId="urn:microsoft.com/office/officeart/2008/layout/LinedList"/>
    <dgm:cxn modelId="{DBDF3DFA-AA4E-48C8-B236-D40197E1A876}" type="presOf" srcId="{D9306B22-7DD6-4F62-B20A-CED616ECE7F9}" destId="{150E2458-1300-45C4-A0AE-998D5625DFAA}" srcOrd="0" destOrd="0" presId="urn:microsoft.com/office/officeart/2008/layout/LinedList"/>
    <dgm:cxn modelId="{79CF61FA-AEF9-4D72-94C7-2626B0A0221D}" srcId="{A87BE619-4FEE-4742-AE6F-8FD7E2412AD1}" destId="{2D75EA7E-FC52-46BC-A5CD-FEAB30F34C5F}" srcOrd="6" destOrd="0" parTransId="{396ED3BA-43DA-48C7-80BA-BD87FBF19BAB}" sibTransId="{08D7D0F3-8138-42D5-B7D9-3B7D3C1991E6}"/>
    <dgm:cxn modelId="{6AD56F95-48E4-4F0F-9395-152C6B7EBB72}" type="presParOf" srcId="{726258A8-5DA3-41D6-9A9B-BDC1628AC4F6}" destId="{DA7F1976-1FAA-4046-89E6-805CD8D70EAF}" srcOrd="0" destOrd="0" presId="urn:microsoft.com/office/officeart/2008/layout/LinedList"/>
    <dgm:cxn modelId="{02F81C6B-8AF8-4D96-8701-473AC70225B2}" type="presParOf" srcId="{726258A8-5DA3-41D6-9A9B-BDC1628AC4F6}" destId="{347E927F-5552-44DF-8F27-5F90D95C36A9}" srcOrd="1" destOrd="0" presId="urn:microsoft.com/office/officeart/2008/layout/LinedList"/>
    <dgm:cxn modelId="{17C5B11E-FE98-4DA3-A38A-02AB903D03F4}" type="presParOf" srcId="{347E927F-5552-44DF-8F27-5F90D95C36A9}" destId="{3AEC2108-2A40-4D3A-91E6-272BAADE0329}" srcOrd="0" destOrd="0" presId="urn:microsoft.com/office/officeart/2008/layout/LinedList"/>
    <dgm:cxn modelId="{790C26D2-3FC7-4815-B401-3B07FB97BF67}" type="presParOf" srcId="{347E927F-5552-44DF-8F27-5F90D95C36A9}" destId="{FDC60F89-4E2C-4007-9728-542BC8D563EB}" srcOrd="1" destOrd="0" presId="urn:microsoft.com/office/officeart/2008/layout/LinedList"/>
    <dgm:cxn modelId="{B90745B7-0584-43D0-9929-D37906225850}" type="presParOf" srcId="{726258A8-5DA3-41D6-9A9B-BDC1628AC4F6}" destId="{AA21CA8C-4119-4E47-B6FE-B7853ED1F7B5}" srcOrd="2" destOrd="0" presId="urn:microsoft.com/office/officeart/2008/layout/LinedList"/>
    <dgm:cxn modelId="{D13491E9-9469-42F7-976B-952ED21B7D08}" type="presParOf" srcId="{726258A8-5DA3-41D6-9A9B-BDC1628AC4F6}" destId="{92CD81BF-DEC4-4FFF-9E70-4F1CD05961BD}" srcOrd="3" destOrd="0" presId="urn:microsoft.com/office/officeart/2008/layout/LinedList"/>
    <dgm:cxn modelId="{A1BC9C7D-793E-4BB4-8B6C-C735CF1B857C}" type="presParOf" srcId="{92CD81BF-DEC4-4FFF-9E70-4F1CD05961BD}" destId="{6F2FC73B-607E-444F-A33D-0D9DCABED405}" srcOrd="0" destOrd="0" presId="urn:microsoft.com/office/officeart/2008/layout/LinedList"/>
    <dgm:cxn modelId="{C39EB9A4-6EAE-46E8-A159-957C9EE47513}" type="presParOf" srcId="{92CD81BF-DEC4-4FFF-9E70-4F1CD05961BD}" destId="{A9DA3C5A-984F-441E-836A-7F8D46D786BE}" srcOrd="1" destOrd="0" presId="urn:microsoft.com/office/officeart/2008/layout/LinedList"/>
    <dgm:cxn modelId="{03C6E47D-17F1-4F6D-80F3-E3B36069B89A}" type="presParOf" srcId="{726258A8-5DA3-41D6-9A9B-BDC1628AC4F6}" destId="{78C06D7D-9EC3-4D6B-877F-44AE04D03A9E}" srcOrd="4" destOrd="0" presId="urn:microsoft.com/office/officeart/2008/layout/LinedList"/>
    <dgm:cxn modelId="{C48F525B-5F81-4A1F-B605-2659D17958E8}" type="presParOf" srcId="{726258A8-5DA3-41D6-9A9B-BDC1628AC4F6}" destId="{4AE2F962-A70C-4F89-8308-691D2FFD927F}" srcOrd="5" destOrd="0" presId="urn:microsoft.com/office/officeart/2008/layout/LinedList"/>
    <dgm:cxn modelId="{B1DE5E83-C9BE-4220-805A-E6FE37D5D7DF}" type="presParOf" srcId="{4AE2F962-A70C-4F89-8308-691D2FFD927F}" destId="{150E2458-1300-45C4-A0AE-998D5625DFAA}" srcOrd="0" destOrd="0" presId="urn:microsoft.com/office/officeart/2008/layout/LinedList"/>
    <dgm:cxn modelId="{D7DA7342-22C5-448B-BA8C-744E3A4E3445}" type="presParOf" srcId="{4AE2F962-A70C-4F89-8308-691D2FFD927F}" destId="{F7256ED6-A26A-4439-821D-E6209890EF23}" srcOrd="1" destOrd="0" presId="urn:microsoft.com/office/officeart/2008/layout/LinedList"/>
    <dgm:cxn modelId="{8F809656-37B4-456A-AD11-058A62867E8C}" type="presParOf" srcId="{726258A8-5DA3-41D6-9A9B-BDC1628AC4F6}" destId="{1D2947C1-924D-4D5A-A5BB-594FF44B8526}" srcOrd="6" destOrd="0" presId="urn:microsoft.com/office/officeart/2008/layout/LinedList"/>
    <dgm:cxn modelId="{0DD4ECCB-3145-4649-A96D-4B722E27409C}" type="presParOf" srcId="{726258A8-5DA3-41D6-9A9B-BDC1628AC4F6}" destId="{2C7D0B1A-AABF-4A8D-B548-11668E3C02E4}" srcOrd="7" destOrd="0" presId="urn:microsoft.com/office/officeart/2008/layout/LinedList"/>
    <dgm:cxn modelId="{61913CDD-90E9-4682-883B-89C5D9A2D3EC}" type="presParOf" srcId="{2C7D0B1A-AABF-4A8D-B548-11668E3C02E4}" destId="{58606C68-BA0E-4F9B-A0D3-264C162709D9}" srcOrd="0" destOrd="0" presId="urn:microsoft.com/office/officeart/2008/layout/LinedList"/>
    <dgm:cxn modelId="{3490463D-3935-467C-8A52-B256230141D3}" type="presParOf" srcId="{2C7D0B1A-AABF-4A8D-B548-11668E3C02E4}" destId="{3F6ECE36-F4AC-4AE8-8092-4F2D64FE7B3C}" srcOrd="1" destOrd="0" presId="urn:microsoft.com/office/officeart/2008/layout/LinedList"/>
    <dgm:cxn modelId="{FF16F1B7-A880-40F2-8586-A1B59AE51445}" type="presParOf" srcId="{726258A8-5DA3-41D6-9A9B-BDC1628AC4F6}" destId="{3478ADB9-AFFB-4140-B067-FD3C6D995122}" srcOrd="8" destOrd="0" presId="urn:microsoft.com/office/officeart/2008/layout/LinedList"/>
    <dgm:cxn modelId="{AC80B687-89F3-44DA-BE53-804150489498}" type="presParOf" srcId="{726258A8-5DA3-41D6-9A9B-BDC1628AC4F6}" destId="{6EBE6526-0B12-4F58-B7D7-72362C6B7CA0}" srcOrd="9" destOrd="0" presId="urn:microsoft.com/office/officeart/2008/layout/LinedList"/>
    <dgm:cxn modelId="{8F1F2991-9CC8-4FDC-9C9F-22D58975E282}" type="presParOf" srcId="{6EBE6526-0B12-4F58-B7D7-72362C6B7CA0}" destId="{304FC95C-681D-4C29-8D95-AA69FBBBF597}" srcOrd="0" destOrd="0" presId="urn:microsoft.com/office/officeart/2008/layout/LinedList"/>
    <dgm:cxn modelId="{87876510-DBBF-417B-B979-922E01B3A931}" type="presParOf" srcId="{6EBE6526-0B12-4F58-B7D7-72362C6B7CA0}" destId="{A3171362-745E-4D82-8DC8-5763E95E647C}" srcOrd="1" destOrd="0" presId="urn:microsoft.com/office/officeart/2008/layout/LinedList"/>
    <dgm:cxn modelId="{C7F9EFCC-4E7D-47AB-AD48-3E2DB53B996C}" type="presParOf" srcId="{726258A8-5DA3-41D6-9A9B-BDC1628AC4F6}" destId="{D9590F98-0463-4BF8-B258-400F64438E3A}" srcOrd="10" destOrd="0" presId="urn:microsoft.com/office/officeart/2008/layout/LinedList"/>
    <dgm:cxn modelId="{9BF2E806-B41B-4927-BA9E-7110F27DEEBD}" type="presParOf" srcId="{726258A8-5DA3-41D6-9A9B-BDC1628AC4F6}" destId="{E9864156-2AC9-4FA6-BE7E-6509F5DE3C76}" srcOrd="11" destOrd="0" presId="urn:microsoft.com/office/officeart/2008/layout/LinedList"/>
    <dgm:cxn modelId="{8D171A9B-49B8-4B7F-8AA0-3CFF25A33A5F}" type="presParOf" srcId="{E9864156-2AC9-4FA6-BE7E-6509F5DE3C76}" destId="{5B82F73B-0D28-47B9-B509-B9B2BB9702BF}" srcOrd="0" destOrd="0" presId="urn:microsoft.com/office/officeart/2008/layout/LinedList"/>
    <dgm:cxn modelId="{67ECE5A4-7094-49A5-B4BE-8B5B9958E834}" type="presParOf" srcId="{E9864156-2AC9-4FA6-BE7E-6509F5DE3C76}" destId="{2110F88A-FFA6-474C-B73A-14FB5584BE7B}" srcOrd="1" destOrd="0" presId="urn:microsoft.com/office/officeart/2008/layout/LinedList"/>
    <dgm:cxn modelId="{20E97265-78AC-42A8-A4B6-78AB8B973B43}" type="presParOf" srcId="{726258A8-5DA3-41D6-9A9B-BDC1628AC4F6}" destId="{362BD8B3-3A3C-49EF-A3BC-1C5F3379EE23}" srcOrd="12" destOrd="0" presId="urn:microsoft.com/office/officeart/2008/layout/LinedList"/>
    <dgm:cxn modelId="{EF72D316-4742-4FAB-B771-61CEF23F0D92}" type="presParOf" srcId="{726258A8-5DA3-41D6-9A9B-BDC1628AC4F6}" destId="{1B6B4418-A23C-4503-935C-66D2E70F6C6E}" srcOrd="13" destOrd="0" presId="urn:microsoft.com/office/officeart/2008/layout/LinedList"/>
    <dgm:cxn modelId="{68B20C65-CE3E-4890-BED8-086355888EAA}" type="presParOf" srcId="{1B6B4418-A23C-4503-935C-66D2E70F6C6E}" destId="{46C1DBF6-0F72-4CD5-9A22-199CAE5365EA}" srcOrd="0" destOrd="0" presId="urn:microsoft.com/office/officeart/2008/layout/LinedList"/>
    <dgm:cxn modelId="{F30FA2C1-D5F0-4652-9AD5-8E69819FCAA7}" type="presParOf" srcId="{1B6B4418-A23C-4503-935C-66D2E70F6C6E}" destId="{B36B2422-FFA2-4BD7-AD43-69B2D8C7559A}" srcOrd="1" destOrd="0" presId="urn:microsoft.com/office/officeart/2008/layout/LinedList"/>
    <dgm:cxn modelId="{5F79EB24-E40B-4119-8C39-0FA660A3C758}" type="presParOf" srcId="{726258A8-5DA3-41D6-9A9B-BDC1628AC4F6}" destId="{073B050F-8E22-45E2-917B-51E49B5C224A}" srcOrd="14" destOrd="0" presId="urn:microsoft.com/office/officeart/2008/layout/LinedList"/>
    <dgm:cxn modelId="{61FB2DBC-38DB-4D0F-896E-0C1B1F2D830F}" type="presParOf" srcId="{726258A8-5DA3-41D6-9A9B-BDC1628AC4F6}" destId="{044828B6-4D0A-4F50-81F6-0BA32094024B}" srcOrd="15" destOrd="0" presId="urn:microsoft.com/office/officeart/2008/layout/LinedList"/>
    <dgm:cxn modelId="{4009B14C-3CED-4887-BEF4-18D86EAA0BAF}" type="presParOf" srcId="{044828B6-4D0A-4F50-81F6-0BA32094024B}" destId="{F75CF68A-8C86-4CC8-9300-1FB0D36BD928}" srcOrd="0" destOrd="0" presId="urn:microsoft.com/office/officeart/2008/layout/LinedList"/>
    <dgm:cxn modelId="{5F7DC15F-FCD0-42B2-9C46-1A4E77277273}" type="presParOf" srcId="{044828B6-4D0A-4F50-81F6-0BA32094024B}" destId="{7315871E-2289-495F-A146-1E3E0B0C5C4A}" srcOrd="1" destOrd="0" presId="urn:microsoft.com/office/officeart/2008/layout/LinedList"/>
    <dgm:cxn modelId="{64397223-1D8D-4EF1-8DBA-5C3DB129B5FA}" type="presParOf" srcId="{726258A8-5DA3-41D6-9A9B-BDC1628AC4F6}" destId="{DE8A12C7-4206-4531-ADDB-171974F7E4A6}" srcOrd="16" destOrd="0" presId="urn:microsoft.com/office/officeart/2008/layout/LinedList"/>
    <dgm:cxn modelId="{5CCB8DBB-3F78-4045-A9CD-E393A993F43A}" type="presParOf" srcId="{726258A8-5DA3-41D6-9A9B-BDC1628AC4F6}" destId="{A5830CFA-C066-4AAF-8A7C-A74A3FAFE16F}" srcOrd="17" destOrd="0" presId="urn:microsoft.com/office/officeart/2008/layout/LinedList"/>
    <dgm:cxn modelId="{046762CA-4273-4A05-8050-219B44CB92C7}" type="presParOf" srcId="{A5830CFA-C066-4AAF-8A7C-A74A3FAFE16F}" destId="{CA466323-33A6-4214-AD35-6A06D28A8ECD}" srcOrd="0" destOrd="0" presId="urn:microsoft.com/office/officeart/2008/layout/LinedList"/>
    <dgm:cxn modelId="{ACB2E387-6FB6-4F44-8955-FFFF6F70B7D9}" type="presParOf" srcId="{A5830CFA-C066-4AAF-8A7C-A74A3FAFE16F}" destId="{3285FB50-6B6A-41C6-A453-64DB571EA2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74EC47-8A30-44FA-B8B0-AC61B3DD6B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37047C-0015-4119-9984-DA72D92D7E50}">
      <dgm:prSet/>
      <dgm:spPr/>
      <dgm:t>
        <a:bodyPr/>
        <a:lstStyle/>
        <a:p>
          <a:r>
            <a:rPr lang="en-US" dirty="0"/>
            <a:t>User safety – device shall be tested on subjects in normal conditions, using safe practices and assistance on standby to ensure completely safe usage for the consumer</a:t>
          </a:r>
        </a:p>
      </dgm:t>
    </dgm:pt>
    <dgm:pt modelId="{E157D444-6150-4BA6-BA86-7EEC5E7FE118}" type="parTrans" cxnId="{14DA1FA3-4E84-42DF-879D-B317771C9927}">
      <dgm:prSet/>
      <dgm:spPr/>
      <dgm:t>
        <a:bodyPr/>
        <a:lstStyle/>
        <a:p>
          <a:endParaRPr lang="en-US"/>
        </a:p>
      </dgm:t>
    </dgm:pt>
    <dgm:pt modelId="{B752D6B5-4AD9-4608-A7CF-68CE2987E39A}" type="sibTrans" cxnId="{14DA1FA3-4E84-42DF-879D-B317771C9927}">
      <dgm:prSet/>
      <dgm:spPr/>
      <dgm:t>
        <a:bodyPr/>
        <a:lstStyle/>
        <a:p>
          <a:endParaRPr lang="en-US"/>
        </a:p>
      </dgm:t>
    </dgm:pt>
    <dgm:pt modelId="{95ABBAB2-37B5-40B8-81CA-44E3B52C1E78}">
      <dgm:prSet/>
      <dgm:spPr/>
      <dgm:t>
        <a:bodyPr/>
        <a:lstStyle/>
        <a:p>
          <a:r>
            <a:rPr lang="en-US" dirty="0"/>
            <a:t>Data privacy – user data will not be sold or exchanged; all data will be securely transmitted and encrypted</a:t>
          </a:r>
        </a:p>
      </dgm:t>
    </dgm:pt>
    <dgm:pt modelId="{7EB0BB3B-AFF8-4827-A199-16778A4C7716}" type="parTrans" cxnId="{AD65A995-C80F-42DA-B535-5747E70A844F}">
      <dgm:prSet/>
      <dgm:spPr/>
      <dgm:t>
        <a:bodyPr/>
        <a:lstStyle/>
        <a:p>
          <a:endParaRPr lang="en-US"/>
        </a:p>
      </dgm:t>
    </dgm:pt>
    <dgm:pt modelId="{F2A02015-E7EE-4E4A-BFBE-4EEBD07744CE}" type="sibTrans" cxnId="{AD65A995-C80F-42DA-B535-5747E70A844F}">
      <dgm:prSet/>
      <dgm:spPr/>
      <dgm:t>
        <a:bodyPr/>
        <a:lstStyle/>
        <a:p>
          <a:endParaRPr lang="en-US"/>
        </a:p>
      </dgm:t>
    </dgm:pt>
    <dgm:pt modelId="{A38C2784-B7DC-4E5C-A9E0-3218F7B95A1F}">
      <dgm:prSet/>
      <dgm:spPr/>
      <dgm:t>
        <a:bodyPr/>
        <a:lstStyle/>
        <a:p>
          <a:r>
            <a:rPr lang="en-US" dirty="0"/>
            <a:t>NSPE alignment – The Code of Ethics was and will continue to be followed during the projects development</a:t>
          </a:r>
        </a:p>
      </dgm:t>
    </dgm:pt>
    <dgm:pt modelId="{32BD0D31-B478-45D8-A5DC-4869E12CD299}" type="parTrans" cxnId="{11826DF7-D295-4638-9325-D794E2FF0E20}">
      <dgm:prSet/>
      <dgm:spPr/>
      <dgm:t>
        <a:bodyPr/>
        <a:lstStyle/>
        <a:p>
          <a:endParaRPr lang="en-US"/>
        </a:p>
      </dgm:t>
    </dgm:pt>
    <dgm:pt modelId="{8F7C8D86-E148-4CCA-9861-001ADBA66E13}" type="sibTrans" cxnId="{11826DF7-D295-4638-9325-D794E2FF0E20}">
      <dgm:prSet/>
      <dgm:spPr/>
      <dgm:t>
        <a:bodyPr/>
        <a:lstStyle/>
        <a:p>
          <a:endParaRPr lang="en-US"/>
        </a:p>
      </dgm:t>
    </dgm:pt>
    <dgm:pt modelId="{0895EC6D-E62C-4886-B0DE-E3AAA3971814}">
      <dgm:prSet/>
      <dgm:spPr/>
      <dgm:t>
        <a:bodyPr/>
        <a:lstStyle/>
        <a:p>
          <a:r>
            <a:rPr lang="en-US" dirty="0"/>
            <a:t>Environmental factors – Device uses minimal amounts of plastics. Raw materials are non-toxic and do not contribute to hazardous waste</a:t>
          </a:r>
        </a:p>
      </dgm:t>
    </dgm:pt>
    <dgm:pt modelId="{80FAA95E-7B6E-4136-9B61-6C7C88A877AF}" type="parTrans" cxnId="{9E31F04A-FF97-4BCF-BFDC-869317C51080}">
      <dgm:prSet/>
      <dgm:spPr/>
      <dgm:t>
        <a:bodyPr/>
        <a:lstStyle/>
        <a:p>
          <a:endParaRPr lang="en-US"/>
        </a:p>
      </dgm:t>
    </dgm:pt>
    <dgm:pt modelId="{79508286-3C04-4C30-951C-6CB4BF3ECD6C}" type="sibTrans" cxnId="{9E31F04A-FF97-4BCF-BFDC-869317C51080}">
      <dgm:prSet/>
      <dgm:spPr/>
      <dgm:t>
        <a:bodyPr/>
        <a:lstStyle/>
        <a:p>
          <a:endParaRPr lang="en-US"/>
        </a:p>
      </dgm:t>
    </dgm:pt>
    <dgm:pt modelId="{BD476602-CF2E-43DE-BF28-5681F73F2A53}" type="pres">
      <dgm:prSet presAssocID="{BF74EC47-8A30-44FA-B8B0-AC61B3DD6BCE}" presName="root" presStyleCnt="0">
        <dgm:presLayoutVars>
          <dgm:dir/>
          <dgm:resizeHandles val="exact"/>
        </dgm:presLayoutVars>
      </dgm:prSet>
      <dgm:spPr/>
    </dgm:pt>
    <dgm:pt modelId="{901769BB-3E05-48D2-8D97-17A1A8FC42B9}" type="pres">
      <dgm:prSet presAssocID="{E037047C-0015-4119-9984-DA72D92D7E50}" presName="compNode" presStyleCnt="0"/>
      <dgm:spPr/>
    </dgm:pt>
    <dgm:pt modelId="{7F647491-F094-4A33-84C5-FECA0D564205}" type="pres">
      <dgm:prSet presAssocID="{E037047C-0015-4119-9984-DA72D92D7E50}" presName="bgRect" presStyleLbl="bgShp" presStyleIdx="0" presStyleCnt="4"/>
      <dgm:spPr/>
    </dgm:pt>
    <dgm:pt modelId="{AEEAF3B8-F15B-4FD2-9901-0297E4CC884C}" type="pres">
      <dgm:prSet presAssocID="{E037047C-0015-4119-9984-DA72D92D7E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A0B4CE83-DAEB-4C3F-98E2-ADB07D7E7324}" type="pres">
      <dgm:prSet presAssocID="{E037047C-0015-4119-9984-DA72D92D7E50}" presName="spaceRect" presStyleCnt="0"/>
      <dgm:spPr/>
    </dgm:pt>
    <dgm:pt modelId="{167B68FC-EC07-4981-BF17-0A027FA849CD}" type="pres">
      <dgm:prSet presAssocID="{E037047C-0015-4119-9984-DA72D92D7E50}" presName="parTx" presStyleLbl="revTx" presStyleIdx="0" presStyleCnt="4">
        <dgm:presLayoutVars>
          <dgm:chMax val="0"/>
          <dgm:chPref val="0"/>
        </dgm:presLayoutVars>
      </dgm:prSet>
      <dgm:spPr/>
    </dgm:pt>
    <dgm:pt modelId="{62BFDEA1-1810-4E3E-9F2D-37AB28437506}" type="pres">
      <dgm:prSet presAssocID="{B752D6B5-4AD9-4608-A7CF-68CE2987E39A}" presName="sibTrans" presStyleCnt="0"/>
      <dgm:spPr/>
    </dgm:pt>
    <dgm:pt modelId="{37C5A725-5B9C-4D93-BBAD-CFDD0B352212}" type="pres">
      <dgm:prSet presAssocID="{95ABBAB2-37B5-40B8-81CA-44E3B52C1E78}" presName="compNode" presStyleCnt="0"/>
      <dgm:spPr/>
    </dgm:pt>
    <dgm:pt modelId="{6DDED3ED-1ACF-440C-ABB8-51565866FFA0}" type="pres">
      <dgm:prSet presAssocID="{95ABBAB2-37B5-40B8-81CA-44E3B52C1E78}" presName="bgRect" presStyleLbl="bgShp" presStyleIdx="1" presStyleCnt="4"/>
      <dgm:spPr/>
    </dgm:pt>
    <dgm:pt modelId="{25DA5B8A-108B-43A0-B531-E875B3893988}" type="pres">
      <dgm:prSet presAssocID="{95ABBAB2-37B5-40B8-81CA-44E3B52C1E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EED2EB10-E782-46F4-B332-A51419BB4CC9}" type="pres">
      <dgm:prSet presAssocID="{95ABBAB2-37B5-40B8-81CA-44E3B52C1E78}" presName="spaceRect" presStyleCnt="0"/>
      <dgm:spPr/>
    </dgm:pt>
    <dgm:pt modelId="{A03C2A88-BCBB-4B75-BAF7-F639B9956491}" type="pres">
      <dgm:prSet presAssocID="{95ABBAB2-37B5-40B8-81CA-44E3B52C1E78}" presName="parTx" presStyleLbl="revTx" presStyleIdx="1" presStyleCnt="4">
        <dgm:presLayoutVars>
          <dgm:chMax val="0"/>
          <dgm:chPref val="0"/>
        </dgm:presLayoutVars>
      </dgm:prSet>
      <dgm:spPr/>
    </dgm:pt>
    <dgm:pt modelId="{BC4A7A98-F719-490A-807A-84F0FEA0FAC1}" type="pres">
      <dgm:prSet presAssocID="{F2A02015-E7EE-4E4A-BFBE-4EEBD07744CE}" presName="sibTrans" presStyleCnt="0"/>
      <dgm:spPr/>
    </dgm:pt>
    <dgm:pt modelId="{D4D3283B-9BDC-4083-BC75-EB77F68C72F0}" type="pres">
      <dgm:prSet presAssocID="{A38C2784-B7DC-4E5C-A9E0-3218F7B95A1F}" presName="compNode" presStyleCnt="0"/>
      <dgm:spPr/>
    </dgm:pt>
    <dgm:pt modelId="{0BF2F47E-7097-4844-83F6-7FA4AEFFC68F}" type="pres">
      <dgm:prSet presAssocID="{A38C2784-B7DC-4E5C-A9E0-3218F7B95A1F}" presName="bgRect" presStyleLbl="bgShp" presStyleIdx="2" presStyleCnt="4"/>
      <dgm:spPr/>
    </dgm:pt>
    <dgm:pt modelId="{87D6C7F5-32FB-45FC-8346-E7FB64BE48D1}" type="pres">
      <dgm:prSet presAssocID="{A38C2784-B7DC-4E5C-A9E0-3218F7B95A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D23938C5-ED32-4B2E-A440-70A1F560032E}" type="pres">
      <dgm:prSet presAssocID="{A38C2784-B7DC-4E5C-A9E0-3218F7B95A1F}" presName="spaceRect" presStyleCnt="0"/>
      <dgm:spPr/>
    </dgm:pt>
    <dgm:pt modelId="{B15C7B9B-485B-4FC4-9E6E-F38AEBD25745}" type="pres">
      <dgm:prSet presAssocID="{A38C2784-B7DC-4E5C-A9E0-3218F7B95A1F}" presName="parTx" presStyleLbl="revTx" presStyleIdx="2" presStyleCnt="4">
        <dgm:presLayoutVars>
          <dgm:chMax val="0"/>
          <dgm:chPref val="0"/>
        </dgm:presLayoutVars>
      </dgm:prSet>
      <dgm:spPr/>
    </dgm:pt>
    <dgm:pt modelId="{3DB30F22-8B47-47C8-83EB-485C79646548}" type="pres">
      <dgm:prSet presAssocID="{8F7C8D86-E148-4CCA-9861-001ADBA66E13}" presName="sibTrans" presStyleCnt="0"/>
      <dgm:spPr/>
    </dgm:pt>
    <dgm:pt modelId="{87828C22-0567-423B-8255-15D9EADD2DDA}" type="pres">
      <dgm:prSet presAssocID="{0895EC6D-E62C-4886-B0DE-E3AAA3971814}" presName="compNode" presStyleCnt="0"/>
      <dgm:spPr/>
    </dgm:pt>
    <dgm:pt modelId="{AE0816E0-5926-4B57-BEE2-886CC2B97C83}" type="pres">
      <dgm:prSet presAssocID="{0895EC6D-E62C-4886-B0DE-E3AAA3971814}" presName="bgRect" presStyleLbl="bgShp" presStyleIdx="3" presStyleCnt="4"/>
      <dgm:spPr/>
    </dgm:pt>
    <dgm:pt modelId="{197DBE2B-8296-4459-A363-2E9B1BE04BF5}" type="pres">
      <dgm:prSet presAssocID="{0895EC6D-E62C-4886-B0DE-E3AAA39718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dioactive"/>
        </a:ext>
      </dgm:extLst>
    </dgm:pt>
    <dgm:pt modelId="{1E5C4D26-2816-492F-BB9B-EEDC53ABE58E}" type="pres">
      <dgm:prSet presAssocID="{0895EC6D-E62C-4886-B0DE-E3AAA3971814}" presName="spaceRect" presStyleCnt="0"/>
      <dgm:spPr/>
    </dgm:pt>
    <dgm:pt modelId="{328955D8-1BBA-4B99-A3D0-68260343317F}" type="pres">
      <dgm:prSet presAssocID="{0895EC6D-E62C-4886-B0DE-E3AAA3971814}" presName="parTx" presStyleLbl="revTx" presStyleIdx="3" presStyleCnt="4">
        <dgm:presLayoutVars>
          <dgm:chMax val="0"/>
          <dgm:chPref val="0"/>
        </dgm:presLayoutVars>
      </dgm:prSet>
      <dgm:spPr/>
    </dgm:pt>
  </dgm:ptLst>
  <dgm:cxnLst>
    <dgm:cxn modelId="{AE1C8F36-167C-46F0-93A0-823ACE3F5447}" type="presOf" srcId="{A38C2784-B7DC-4E5C-A9E0-3218F7B95A1F}" destId="{B15C7B9B-485B-4FC4-9E6E-F38AEBD25745}" srcOrd="0" destOrd="0" presId="urn:microsoft.com/office/officeart/2018/2/layout/IconVerticalSolidList"/>
    <dgm:cxn modelId="{3D947F3B-5181-45FF-A72F-2C3E6A1ED12E}" type="presOf" srcId="{BF74EC47-8A30-44FA-B8B0-AC61B3DD6BCE}" destId="{BD476602-CF2E-43DE-BF28-5681F73F2A53}" srcOrd="0" destOrd="0" presId="urn:microsoft.com/office/officeart/2018/2/layout/IconVerticalSolidList"/>
    <dgm:cxn modelId="{9E31F04A-FF97-4BCF-BFDC-869317C51080}" srcId="{BF74EC47-8A30-44FA-B8B0-AC61B3DD6BCE}" destId="{0895EC6D-E62C-4886-B0DE-E3AAA3971814}" srcOrd="3" destOrd="0" parTransId="{80FAA95E-7B6E-4136-9B61-6C7C88A877AF}" sibTransId="{79508286-3C04-4C30-951C-6CB4BF3ECD6C}"/>
    <dgm:cxn modelId="{31F61C50-66E1-4B04-9A2B-5B73EA27634B}" type="presOf" srcId="{95ABBAB2-37B5-40B8-81CA-44E3B52C1E78}" destId="{A03C2A88-BCBB-4B75-BAF7-F639B9956491}" srcOrd="0" destOrd="0" presId="urn:microsoft.com/office/officeart/2018/2/layout/IconVerticalSolidList"/>
    <dgm:cxn modelId="{AFE1A155-88ED-4981-8D85-F9367D0B910A}" type="presOf" srcId="{0895EC6D-E62C-4886-B0DE-E3AAA3971814}" destId="{328955D8-1BBA-4B99-A3D0-68260343317F}" srcOrd="0" destOrd="0" presId="urn:microsoft.com/office/officeart/2018/2/layout/IconVerticalSolidList"/>
    <dgm:cxn modelId="{AD65A995-C80F-42DA-B535-5747E70A844F}" srcId="{BF74EC47-8A30-44FA-B8B0-AC61B3DD6BCE}" destId="{95ABBAB2-37B5-40B8-81CA-44E3B52C1E78}" srcOrd="1" destOrd="0" parTransId="{7EB0BB3B-AFF8-4827-A199-16778A4C7716}" sibTransId="{F2A02015-E7EE-4E4A-BFBE-4EEBD07744CE}"/>
    <dgm:cxn modelId="{14DA1FA3-4E84-42DF-879D-B317771C9927}" srcId="{BF74EC47-8A30-44FA-B8B0-AC61B3DD6BCE}" destId="{E037047C-0015-4119-9984-DA72D92D7E50}" srcOrd="0" destOrd="0" parTransId="{E157D444-6150-4BA6-BA86-7EEC5E7FE118}" sibTransId="{B752D6B5-4AD9-4608-A7CF-68CE2987E39A}"/>
    <dgm:cxn modelId="{779133D8-F951-43C7-AFE1-CF5A4F0E050E}" type="presOf" srcId="{E037047C-0015-4119-9984-DA72D92D7E50}" destId="{167B68FC-EC07-4981-BF17-0A027FA849CD}" srcOrd="0" destOrd="0" presId="urn:microsoft.com/office/officeart/2018/2/layout/IconVerticalSolidList"/>
    <dgm:cxn modelId="{11826DF7-D295-4638-9325-D794E2FF0E20}" srcId="{BF74EC47-8A30-44FA-B8B0-AC61B3DD6BCE}" destId="{A38C2784-B7DC-4E5C-A9E0-3218F7B95A1F}" srcOrd="2" destOrd="0" parTransId="{32BD0D31-B478-45D8-A5DC-4869E12CD299}" sibTransId="{8F7C8D86-E148-4CCA-9861-001ADBA66E13}"/>
    <dgm:cxn modelId="{91E59A65-AA34-42B0-A809-2669328F78F4}" type="presParOf" srcId="{BD476602-CF2E-43DE-BF28-5681F73F2A53}" destId="{901769BB-3E05-48D2-8D97-17A1A8FC42B9}" srcOrd="0" destOrd="0" presId="urn:microsoft.com/office/officeart/2018/2/layout/IconVerticalSolidList"/>
    <dgm:cxn modelId="{2DB0ABF2-B0A1-40A9-B7FD-08DBF377F3B5}" type="presParOf" srcId="{901769BB-3E05-48D2-8D97-17A1A8FC42B9}" destId="{7F647491-F094-4A33-84C5-FECA0D564205}" srcOrd="0" destOrd="0" presId="urn:microsoft.com/office/officeart/2018/2/layout/IconVerticalSolidList"/>
    <dgm:cxn modelId="{E155A0EF-8FE4-4BE7-B7C4-3187F204AB1C}" type="presParOf" srcId="{901769BB-3E05-48D2-8D97-17A1A8FC42B9}" destId="{AEEAF3B8-F15B-4FD2-9901-0297E4CC884C}" srcOrd="1" destOrd="0" presId="urn:microsoft.com/office/officeart/2018/2/layout/IconVerticalSolidList"/>
    <dgm:cxn modelId="{CA7AC4C7-BE4E-4DD3-9AAE-166BBDB46F72}" type="presParOf" srcId="{901769BB-3E05-48D2-8D97-17A1A8FC42B9}" destId="{A0B4CE83-DAEB-4C3F-98E2-ADB07D7E7324}" srcOrd="2" destOrd="0" presId="urn:microsoft.com/office/officeart/2018/2/layout/IconVerticalSolidList"/>
    <dgm:cxn modelId="{75565C47-18AA-4E5A-BEA8-ACB3A7E18464}" type="presParOf" srcId="{901769BB-3E05-48D2-8D97-17A1A8FC42B9}" destId="{167B68FC-EC07-4981-BF17-0A027FA849CD}" srcOrd="3" destOrd="0" presId="urn:microsoft.com/office/officeart/2018/2/layout/IconVerticalSolidList"/>
    <dgm:cxn modelId="{BC18BF50-78AD-47AB-8607-A5DF6F688190}" type="presParOf" srcId="{BD476602-CF2E-43DE-BF28-5681F73F2A53}" destId="{62BFDEA1-1810-4E3E-9F2D-37AB28437506}" srcOrd="1" destOrd="0" presId="urn:microsoft.com/office/officeart/2018/2/layout/IconVerticalSolidList"/>
    <dgm:cxn modelId="{B97BD18B-0030-402B-B2C6-4DB34CF701FD}" type="presParOf" srcId="{BD476602-CF2E-43DE-BF28-5681F73F2A53}" destId="{37C5A725-5B9C-4D93-BBAD-CFDD0B352212}" srcOrd="2" destOrd="0" presId="urn:microsoft.com/office/officeart/2018/2/layout/IconVerticalSolidList"/>
    <dgm:cxn modelId="{BDD43A3C-2C5A-45CC-80A8-ECAEA61F868A}" type="presParOf" srcId="{37C5A725-5B9C-4D93-BBAD-CFDD0B352212}" destId="{6DDED3ED-1ACF-440C-ABB8-51565866FFA0}" srcOrd="0" destOrd="0" presId="urn:microsoft.com/office/officeart/2018/2/layout/IconVerticalSolidList"/>
    <dgm:cxn modelId="{3C9B0BAF-5A6D-480B-8A40-2A86D515C56B}" type="presParOf" srcId="{37C5A725-5B9C-4D93-BBAD-CFDD0B352212}" destId="{25DA5B8A-108B-43A0-B531-E875B3893988}" srcOrd="1" destOrd="0" presId="urn:microsoft.com/office/officeart/2018/2/layout/IconVerticalSolidList"/>
    <dgm:cxn modelId="{79E5C408-52C6-4BD2-9D01-C9EB91FE651B}" type="presParOf" srcId="{37C5A725-5B9C-4D93-BBAD-CFDD0B352212}" destId="{EED2EB10-E782-46F4-B332-A51419BB4CC9}" srcOrd="2" destOrd="0" presId="urn:microsoft.com/office/officeart/2018/2/layout/IconVerticalSolidList"/>
    <dgm:cxn modelId="{1011EFE2-B2C6-47F3-990A-B29A6E936579}" type="presParOf" srcId="{37C5A725-5B9C-4D93-BBAD-CFDD0B352212}" destId="{A03C2A88-BCBB-4B75-BAF7-F639B9956491}" srcOrd="3" destOrd="0" presId="urn:microsoft.com/office/officeart/2018/2/layout/IconVerticalSolidList"/>
    <dgm:cxn modelId="{21EBEC6B-F9DB-4F51-81D1-839BE5E76076}" type="presParOf" srcId="{BD476602-CF2E-43DE-BF28-5681F73F2A53}" destId="{BC4A7A98-F719-490A-807A-84F0FEA0FAC1}" srcOrd="3" destOrd="0" presId="urn:microsoft.com/office/officeart/2018/2/layout/IconVerticalSolidList"/>
    <dgm:cxn modelId="{A83E5931-8C42-4818-BA22-738776D17688}" type="presParOf" srcId="{BD476602-CF2E-43DE-BF28-5681F73F2A53}" destId="{D4D3283B-9BDC-4083-BC75-EB77F68C72F0}" srcOrd="4" destOrd="0" presId="urn:microsoft.com/office/officeart/2018/2/layout/IconVerticalSolidList"/>
    <dgm:cxn modelId="{041B4DA9-0666-4778-B827-6C8B51572690}" type="presParOf" srcId="{D4D3283B-9BDC-4083-BC75-EB77F68C72F0}" destId="{0BF2F47E-7097-4844-83F6-7FA4AEFFC68F}" srcOrd="0" destOrd="0" presId="urn:microsoft.com/office/officeart/2018/2/layout/IconVerticalSolidList"/>
    <dgm:cxn modelId="{06306851-D2DE-4EAD-9AA4-8E7029A2A301}" type="presParOf" srcId="{D4D3283B-9BDC-4083-BC75-EB77F68C72F0}" destId="{87D6C7F5-32FB-45FC-8346-E7FB64BE48D1}" srcOrd="1" destOrd="0" presId="urn:microsoft.com/office/officeart/2018/2/layout/IconVerticalSolidList"/>
    <dgm:cxn modelId="{93A33A70-145B-424A-A002-3C9AFDBDF9F6}" type="presParOf" srcId="{D4D3283B-9BDC-4083-BC75-EB77F68C72F0}" destId="{D23938C5-ED32-4B2E-A440-70A1F560032E}" srcOrd="2" destOrd="0" presId="urn:microsoft.com/office/officeart/2018/2/layout/IconVerticalSolidList"/>
    <dgm:cxn modelId="{6F1E4C75-77CE-44D4-8771-C5625532676E}" type="presParOf" srcId="{D4D3283B-9BDC-4083-BC75-EB77F68C72F0}" destId="{B15C7B9B-485B-4FC4-9E6E-F38AEBD25745}" srcOrd="3" destOrd="0" presId="urn:microsoft.com/office/officeart/2018/2/layout/IconVerticalSolidList"/>
    <dgm:cxn modelId="{73F623CB-A0B1-4A6B-867E-F356044D1234}" type="presParOf" srcId="{BD476602-CF2E-43DE-BF28-5681F73F2A53}" destId="{3DB30F22-8B47-47C8-83EB-485C79646548}" srcOrd="5" destOrd="0" presId="urn:microsoft.com/office/officeart/2018/2/layout/IconVerticalSolidList"/>
    <dgm:cxn modelId="{A1293A21-8228-4E29-860E-3DFC669C2606}" type="presParOf" srcId="{BD476602-CF2E-43DE-BF28-5681F73F2A53}" destId="{87828C22-0567-423B-8255-15D9EADD2DDA}" srcOrd="6" destOrd="0" presId="urn:microsoft.com/office/officeart/2018/2/layout/IconVerticalSolidList"/>
    <dgm:cxn modelId="{80923BA8-23CE-48FC-8EBE-F42699740FD1}" type="presParOf" srcId="{87828C22-0567-423B-8255-15D9EADD2DDA}" destId="{AE0816E0-5926-4B57-BEE2-886CC2B97C83}" srcOrd="0" destOrd="0" presId="urn:microsoft.com/office/officeart/2018/2/layout/IconVerticalSolidList"/>
    <dgm:cxn modelId="{F1B8842C-7725-474E-BBDC-2B21101945D4}" type="presParOf" srcId="{87828C22-0567-423B-8255-15D9EADD2DDA}" destId="{197DBE2B-8296-4459-A363-2E9B1BE04BF5}" srcOrd="1" destOrd="0" presId="urn:microsoft.com/office/officeart/2018/2/layout/IconVerticalSolidList"/>
    <dgm:cxn modelId="{43B8CF2F-EB9E-4DAA-8823-49139E1B6D6E}" type="presParOf" srcId="{87828C22-0567-423B-8255-15D9EADD2DDA}" destId="{1E5C4D26-2816-492F-BB9B-EEDC53ABE58E}" srcOrd="2" destOrd="0" presId="urn:microsoft.com/office/officeart/2018/2/layout/IconVerticalSolidList"/>
    <dgm:cxn modelId="{9A3CFECA-76D3-4A64-BAD7-DA42A7494F6F}" type="presParOf" srcId="{87828C22-0567-423B-8255-15D9EADD2DDA}" destId="{328955D8-1BBA-4B99-A3D0-6826034331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211AE-4492-4CF8-831E-54F0E8C8A6FE}">
      <dsp:nvSpPr>
        <dsp:cNvPr id="0" name=""/>
        <dsp:cNvSpPr/>
      </dsp:nvSpPr>
      <dsp:spPr>
        <a:xfrm>
          <a:off x="415258" y="590731"/>
          <a:ext cx="675527" cy="675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E3E832-AC1A-4F5D-9C04-0978341415DB}">
      <dsp:nvSpPr>
        <dsp:cNvPr id="0" name=""/>
        <dsp:cNvSpPr/>
      </dsp:nvSpPr>
      <dsp:spPr>
        <a:xfrm>
          <a:off x="2436" y="1605253"/>
          <a:ext cx="1501171" cy="1032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baseline="0" dirty="0"/>
            <a:t>Device Size &amp; Weight:</a:t>
          </a:r>
          <a:br>
            <a:rPr lang="en-US" sz="1100" b="0" i="0" kern="1200" baseline="0" dirty="0"/>
          </a:br>
          <a:r>
            <a:rPr lang="en-US" sz="1100" b="0" i="0" kern="1200" baseline="0" dirty="0"/>
            <a:t>The SynkLinx prototype fits within a compact </a:t>
          </a:r>
          <a:r>
            <a:rPr lang="en-US" sz="1100" b="1" i="0" kern="1200" baseline="0" dirty="0"/>
            <a:t>1 × 5 inch footprint</a:t>
          </a:r>
          <a:r>
            <a:rPr lang="en-US" sz="1100" b="0" i="0" kern="1200" baseline="0" dirty="0"/>
            <a:t>, with total thickness under </a:t>
          </a:r>
          <a:r>
            <a:rPr lang="en-US" sz="1100" b="1" i="0" kern="1200" baseline="0" dirty="0"/>
            <a:t>0.5 inches</a:t>
          </a:r>
          <a:r>
            <a:rPr lang="en-US" sz="1100" b="0" i="0" kern="1200" baseline="0" dirty="0"/>
            <a:t> and a target weight of </a:t>
          </a:r>
          <a:r>
            <a:rPr lang="en-US" sz="1100" b="1" i="0" kern="1200" baseline="0" dirty="0"/>
            <a:t>15–25 grams</a:t>
          </a:r>
          <a:r>
            <a:rPr lang="en-US" sz="1100" b="0" i="0" kern="1200" baseline="0" dirty="0"/>
            <a:t>, including sensors, battery, wiring, and housing.</a:t>
          </a:r>
          <a:endParaRPr lang="en-US" sz="1100" kern="1200" dirty="0"/>
        </a:p>
      </dsp:txBody>
      <dsp:txXfrm>
        <a:off x="2436" y="1605253"/>
        <a:ext cx="1501171" cy="1032055"/>
      </dsp:txXfrm>
    </dsp:sp>
    <dsp:sp modelId="{06ACEF01-0FB5-46B8-9AC7-97B747914B34}">
      <dsp:nvSpPr>
        <dsp:cNvPr id="0" name=""/>
        <dsp:cNvSpPr/>
      </dsp:nvSpPr>
      <dsp:spPr>
        <a:xfrm>
          <a:off x="2179135" y="590731"/>
          <a:ext cx="675527" cy="675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7786D6-4FED-4556-9156-DB4EC6B26E12}">
      <dsp:nvSpPr>
        <dsp:cNvPr id="0" name=""/>
        <dsp:cNvSpPr/>
      </dsp:nvSpPr>
      <dsp:spPr>
        <a:xfrm>
          <a:off x="1766313" y="1605253"/>
          <a:ext cx="1501171" cy="1032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baseline="0" dirty="0"/>
            <a:t>Power Requirements:</a:t>
          </a:r>
          <a:br>
            <a:rPr lang="en-US" sz="1100" b="0" i="0" kern="1200" baseline="0" dirty="0"/>
          </a:br>
          <a:r>
            <a:rPr lang="en-US" sz="1100" b="0" i="0" kern="1200" baseline="0" dirty="0"/>
            <a:t>Powered by a </a:t>
          </a:r>
          <a:r>
            <a:rPr lang="en-US" sz="1100" b="1" i="0" kern="1200" baseline="0" dirty="0"/>
            <a:t>3.7 V 500 mAh Li-ion battery</a:t>
          </a:r>
          <a:r>
            <a:rPr lang="en-US" sz="1100" b="0" i="0" kern="1200" baseline="0" dirty="0"/>
            <a:t>, supplying sufficient energy for the ESP32-C3, MAX30102, and MCP9808 sensors, with run time dependent on Bluetooth usage and continuous sampling.</a:t>
          </a:r>
          <a:endParaRPr lang="en-US" sz="1100" kern="1200" dirty="0"/>
        </a:p>
      </dsp:txBody>
      <dsp:txXfrm>
        <a:off x="1766313" y="1605253"/>
        <a:ext cx="1501171" cy="1032055"/>
      </dsp:txXfrm>
    </dsp:sp>
    <dsp:sp modelId="{368C2BAC-9999-4667-BF91-BD45A9E1FB8F}">
      <dsp:nvSpPr>
        <dsp:cNvPr id="0" name=""/>
        <dsp:cNvSpPr/>
      </dsp:nvSpPr>
      <dsp:spPr>
        <a:xfrm>
          <a:off x="3943012" y="590731"/>
          <a:ext cx="675527" cy="675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32B6C1-FB3F-496A-A3E5-4F99B86BEBA0}">
      <dsp:nvSpPr>
        <dsp:cNvPr id="0" name=""/>
        <dsp:cNvSpPr/>
      </dsp:nvSpPr>
      <dsp:spPr>
        <a:xfrm>
          <a:off x="3530190" y="1605253"/>
          <a:ext cx="1501171" cy="1032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baseline="0" dirty="0"/>
            <a:t>Sensor Communication:</a:t>
          </a:r>
          <a:br>
            <a:rPr lang="en-US" sz="1100" b="0" i="0" kern="1200" baseline="0" dirty="0"/>
          </a:br>
          <a:r>
            <a:rPr lang="en-US" sz="1100" b="0" i="0" kern="1200" baseline="0" dirty="0"/>
            <a:t>Both the MAX30102 (HR/SpO₂) and MCP9808 (temperature) communicate over </a:t>
          </a:r>
          <a:r>
            <a:rPr lang="en-US" sz="1100" b="1" i="0" kern="1200" baseline="0" dirty="0"/>
            <a:t>I²C</a:t>
          </a:r>
          <a:r>
            <a:rPr lang="en-US" sz="1100" b="0" i="0" kern="1200" baseline="0" dirty="0"/>
            <a:t>, each with unique device addresses on shared </a:t>
          </a:r>
          <a:r>
            <a:rPr lang="en-US" sz="1100" b="1" i="0" kern="1200" baseline="0" dirty="0"/>
            <a:t>SDA/SCL lines</a:t>
          </a:r>
          <a:r>
            <a:rPr lang="en-US" sz="1100" b="0" i="0" kern="1200" baseline="0" dirty="0"/>
            <a:t> to prevent bus conflicts.</a:t>
          </a:r>
          <a:endParaRPr lang="en-US" sz="1100" kern="1200" dirty="0"/>
        </a:p>
      </dsp:txBody>
      <dsp:txXfrm>
        <a:off x="3530190" y="1605253"/>
        <a:ext cx="1501171" cy="1032055"/>
      </dsp:txXfrm>
    </dsp:sp>
    <dsp:sp modelId="{A07C253A-6D9C-44C1-9D4D-D52319FC903C}">
      <dsp:nvSpPr>
        <dsp:cNvPr id="0" name=""/>
        <dsp:cNvSpPr/>
      </dsp:nvSpPr>
      <dsp:spPr>
        <a:xfrm>
          <a:off x="5706889" y="590731"/>
          <a:ext cx="675527" cy="6755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9824D3-20A9-4685-BBA6-4F1B34371E4A}">
      <dsp:nvSpPr>
        <dsp:cNvPr id="0" name=""/>
        <dsp:cNvSpPr/>
      </dsp:nvSpPr>
      <dsp:spPr>
        <a:xfrm>
          <a:off x="5294066" y="1605253"/>
          <a:ext cx="1501171" cy="1032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dirty="0"/>
            <a:t>C</a:t>
          </a:r>
          <a:r>
            <a:rPr lang="en-US" sz="1100" b="1" i="0" kern="1200" baseline="0" dirty="0"/>
            <a:t>onnectivity &amp; Data Output:</a:t>
          </a:r>
          <a:br>
            <a:rPr lang="en-US" sz="1100" b="0" i="0" kern="1200" baseline="0" dirty="0"/>
          </a:br>
          <a:r>
            <a:rPr lang="en-US" sz="1100" b="0" i="0" kern="1200" baseline="0" dirty="0"/>
            <a:t>The ESP32-C3 provides </a:t>
          </a:r>
          <a:r>
            <a:rPr lang="en-US" sz="1100" b="1" i="0" kern="1200" baseline="0" dirty="0"/>
            <a:t>Bluetooth Low Energy (BLE)</a:t>
          </a:r>
          <a:r>
            <a:rPr lang="en-US" sz="1100" b="0" i="0" kern="1200" baseline="0" dirty="0"/>
            <a:t> communication, transmitting heart rate, oxygen saturation, and body temperature to an iOS application in </a:t>
          </a:r>
          <a:r>
            <a:rPr lang="en-US" sz="1100" b="1" i="0" kern="1200" baseline="0" dirty="0"/>
            <a:t>real time</a:t>
          </a:r>
          <a:r>
            <a:rPr lang="en-US" sz="1100" b="0" i="0" kern="1200" baseline="0" dirty="0"/>
            <a:t>.</a:t>
          </a:r>
          <a:endParaRPr lang="en-US" sz="1100" kern="1200" dirty="0"/>
        </a:p>
      </dsp:txBody>
      <dsp:txXfrm>
        <a:off x="5294066" y="1605253"/>
        <a:ext cx="1501171" cy="1032055"/>
      </dsp:txXfrm>
    </dsp:sp>
    <dsp:sp modelId="{A9914D8A-99C9-4447-ABE2-4522069A75F0}">
      <dsp:nvSpPr>
        <dsp:cNvPr id="0" name=""/>
        <dsp:cNvSpPr/>
      </dsp:nvSpPr>
      <dsp:spPr>
        <a:xfrm>
          <a:off x="1297196" y="3012602"/>
          <a:ext cx="675527" cy="6755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A2C6BF-09F5-4BA5-98A2-9D81336138B1}">
      <dsp:nvSpPr>
        <dsp:cNvPr id="0" name=""/>
        <dsp:cNvSpPr/>
      </dsp:nvSpPr>
      <dsp:spPr>
        <a:xfrm>
          <a:off x="884374" y="4027124"/>
          <a:ext cx="1501171" cy="1032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baseline="0" dirty="0"/>
            <a:t>Material &amp; Wearability Requirements:</a:t>
          </a:r>
          <a:br>
            <a:rPr lang="en-US" sz="1100" b="0" i="0" kern="1200" baseline="0" dirty="0"/>
          </a:br>
          <a:r>
            <a:rPr lang="en-US" sz="1100" b="0" i="0" kern="1200" baseline="0" dirty="0"/>
            <a:t>The necklace band uses a </a:t>
          </a:r>
          <a:r>
            <a:rPr lang="en-US" sz="1100" b="1" i="0" kern="1200" baseline="0" dirty="0"/>
            <a:t>contouring, moisture-resistant woven material</a:t>
          </a:r>
          <a:r>
            <a:rPr lang="en-US" sz="1100" b="0" i="0" kern="1200" baseline="0" dirty="0"/>
            <a:t> to maintain sensor contact with the skin, prevent movement, and ensure accurate measurements.</a:t>
          </a:r>
          <a:endParaRPr lang="en-US" sz="1100" kern="1200" dirty="0"/>
        </a:p>
      </dsp:txBody>
      <dsp:txXfrm>
        <a:off x="884374" y="4027124"/>
        <a:ext cx="1501171" cy="1032055"/>
      </dsp:txXfrm>
    </dsp:sp>
    <dsp:sp modelId="{5A989694-FC9E-49EE-9126-514EDEFEAD80}">
      <dsp:nvSpPr>
        <dsp:cNvPr id="0" name=""/>
        <dsp:cNvSpPr/>
      </dsp:nvSpPr>
      <dsp:spPr>
        <a:xfrm>
          <a:off x="3061073" y="3012602"/>
          <a:ext cx="675527" cy="6755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1C9DBF-D499-4219-AD13-EAF6EF2433DF}">
      <dsp:nvSpPr>
        <dsp:cNvPr id="0" name=""/>
        <dsp:cNvSpPr/>
      </dsp:nvSpPr>
      <dsp:spPr>
        <a:xfrm>
          <a:off x="2648251" y="4027124"/>
          <a:ext cx="1501171" cy="1032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baseline="0" dirty="0"/>
            <a:t>Safety Features:</a:t>
          </a:r>
          <a:br>
            <a:rPr lang="en-US" sz="1100" b="0" i="0" kern="1200" baseline="0" dirty="0"/>
          </a:br>
          <a:r>
            <a:rPr lang="en-US" sz="1100" b="0" i="0" kern="1200" baseline="0" dirty="0"/>
            <a:t>Includes a </a:t>
          </a:r>
          <a:r>
            <a:rPr lang="en-US" sz="1100" b="1" i="0" kern="1200" baseline="0" dirty="0"/>
            <a:t>breakaway clasp</a:t>
          </a:r>
          <a:r>
            <a:rPr lang="en-US" sz="1100" b="0" i="0" kern="1200" baseline="0" dirty="0"/>
            <a:t> for emergency release and uses non-irritant materials to ensure safe prolonged skin contact.</a:t>
          </a:r>
          <a:endParaRPr lang="en-US" sz="1100" kern="1200" dirty="0"/>
        </a:p>
      </dsp:txBody>
      <dsp:txXfrm>
        <a:off x="2648251" y="4027124"/>
        <a:ext cx="1501171" cy="1032055"/>
      </dsp:txXfrm>
    </dsp:sp>
    <dsp:sp modelId="{F188D867-10AA-4760-BEF1-E34E3812034F}">
      <dsp:nvSpPr>
        <dsp:cNvPr id="0" name=""/>
        <dsp:cNvSpPr/>
      </dsp:nvSpPr>
      <dsp:spPr>
        <a:xfrm>
          <a:off x="4824950" y="3012602"/>
          <a:ext cx="675527" cy="67552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A48D49-12E5-45BF-BE9F-08EB401D258A}">
      <dsp:nvSpPr>
        <dsp:cNvPr id="0" name=""/>
        <dsp:cNvSpPr/>
      </dsp:nvSpPr>
      <dsp:spPr>
        <a:xfrm>
          <a:off x="4412128" y="4027124"/>
          <a:ext cx="1501171" cy="1032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baseline="0" dirty="0"/>
            <a:t>Accuracy Targets:</a:t>
          </a:r>
          <a:br>
            <a:rPr lang="en-US" sz="1100" b="0" i="0" kern="1200" baseline="0" dirty="0"/>
          </a:br>
          <a:r>
            <a:rPr lang="en-US" sz="1100" b="0" i="0" kern="1200" baseline="0" dirty="0"/>
            <a:t>All vital-sign readings aim for </a:t>
          </a:r>
          <a:r>
            <a:rPr lang="en-US" sz="1100" b="1" i="0" kern="1200" baseline="0" dirty="0"/>
            <a:t>≤5% margin of error</a:t>
          </a:r>
          <a:r>
            <a:rPr lang="en-US" sz="1100" b="0" i="0" kern="1200" baseline="0" dirty="0"/>
            <a:t>, aligning with medically accepted ranges from the American Heart Association and Mayo Clinic.</a:t>
          </a:r>
          <a:endParaRPr lang="en-US" sz="1100" kern="1200" dirty="0"/>
        </a:p>
      </dsp:txBody>
      <dsp:txXfrm>
        <a:off x="4412128" y="4027124"/>
        <a:ext cx="1501171" cy="1032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F1976-1FAA-4046-89E6-805CD8D70EAF}">
      <dsp:nvSpPr>
        <dsp:cNvPr id="0" name=""/>
        <dsp:cNvSpPr/>
      </dsp:nvSpPr>
      <dsp:spPr>
        <a:xfrm>
          <a:off x="0" y="689"/>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EC2108-2A40-4D3A-91E6-272BAADE0329}">
      <dsp:nvSpPr>
        <dsp:cNvPr id="0" name=""/>
        <dsp:cNvSpPr/>
      </dsp:nvSpPr>
      <dsp:spPr>
        <a:xfrm>
          <a:off x="0" y="689"/>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baseline="0" dirty="0"/>
            <a:t>App.jsx </a:t>
          </a:r>
          <a:r>
            <a:rPr lang="en-US" sz="1600" kern="1200" baseline="0" dirty="0"/>
            <a:t>– Hub file for combining Homepage and Dashboard screens</a:t>
          </a:r>
          <a:endParaRPr lang="en-US" sz="1600" kern="1200" dirty="0"/>
        </a:p>
      </dsp:txBody>
      <dsp:txXfrm>
        <a:off x="0" y="689"/>
        <a:ext cx="6797675" cy="627614"/>
      </dsp:txXfrm>
    </dsp:sp>
    <dsp:sp modelId="{AA21CA8C-4119-4E47-B6FE-B7853ED1F7B5}">
      <dsp:nvSpPr>
        <dsp:cNvPr id="0" name=""/>
        <dsp:cNvSpPr/>
      </dsp:nvSpPr>
      <dsp:spPr>
        <a:xfrm>
          <a:off x="0" y="628304"/>
          <a:ext cx="6797675" cy="0"/>
        </a:xfrm>
        <a:prstGeom prst="line">
          <a:avLst/>
        </a:prstGeom>
        <a:solidFill>
          <a:schemeClr val="accent2">
            <a:hueOff val="4880"/>
            <a:satOff val="-3360"/>
            <a:lumOff val="-858"/>
            <a:alphaOff val="0"/>
          </a:schemeClr>
        </a:solidFill>
        <a:ln w="15875" cap="flat" cmpd="sng" algn="ctr">
          <a:solidFill>
            <a:schemeClr val="accent2">
              <a:hueOff val="4880"/>
              <a:satOff val="-3360"/>
              <a:lumOff val="-8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2FC73B-607E-444F-A33D-0D9DCABED405}">
      <dsp:nvSpPr>
        <dsp:cNvPr id="0" name=""/>
        <dsp:cNvSpPr/>
      </dsp:nvSpPr>
      <dsp:spPr>
        <a:xfrm>
          <a:off x="0" y="628304"/>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baseline="0" dirty="0"/>
            <a:t>Homepage.jsx </a:t>
          </a:r>
          <a:r>
            <a:rPr lang="en-US" sz="1600" kern="1200" baseline="0" dirty="0"/>
            <a:t>– First screen displayed when tapping on the app.  It features a start button that transitions the user to the DeviceModal screen</a:t>
          </a:r>
          <a:endParaRPr lang="en-US" sz="1600" kern="1200" dirty="0"/>
        </a:p>
      </dsp:txBody>
      <dsp:txXfrm>
        <a:off x="0" y="628304"/>
        <a:ext cx="6797675" cy="627614"/>
      </dsp:txXfrm>
    </dsp:sp>
    <dsp:sp modelId="{78C06D7D-9EC3-4D6B-877F-44AE04D03A9E}">
      <dsp:nvSpPr>
        <dsp:cNvPr id="0" name=""/>
        <dsp:cNvSpPr/>
      </dsp:nvSpPr>
      <dsp:spPr>
        <a:xfrm>
          <a:off x="0" y="1255919"/>
          <a:ext cx="6797675" cy="0"/>
        </a:xfrm>
        <a:prstGeom prst="line">
          <a:avLst/>
        </a:prstGeom>
        <a:solidFill>
          <a:schemeClr val="accent2">
            <a:hueOff val="9759"/>
            <a:satOff val="-6719"/>
            <a:lumOff val="-1716"/>
            <a:alphaOff val="0"/>
          </a:schemeClr>
        </a:solidFill>
        <a:ln w="15875" cap="flat" cmpd="sng" algn="ctr">
          <a:solidFill>
            <a:schemeClr val="accent2">
              <a:hueOff val="9759"/>
              <a:satOff val="-6719"/>
              <a:lumOff val="-171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0E2458-1300-45C4-A0AE-998D5625DFAA}">
      <dsp:nvSpPr>
        <dsp:cNvPr id="0" name=""/>
        <dsp:cNvSpPr/>
      </dsp:nvSpPr>
      <dsp:spPr>
        <a:xfrm>
          <a:off x="0" y="1255919"/>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baseline="0" dirty="0"/>
            <a:t>DeviceModal.jsx </a:t>
          </a:r>
          <a:r>
            <a:rPr lang="en-US" sz="1600" kern="1200" baseline="0" dirty="0"/>
            <a:t>– The file where device scanning and connectivity takes place</a:t>
          </a:r>
          <a:endParaRPr lang="en-US" sz="1600" kern="1200" dirty="0"/>
        </a:p>
      </dsp:txBody>
      <dsp:txXfrm>
        <a:off x="0" y="1255919"/>
        <a:ext cx="6797675" cy="627614"/>
      </dsp:txXfrm>
    </dsp:sp>
    <dsp:sp modelId="{1D2947C1-924D-4D5A-A5BB-594FF44B8526}">
      <dsp:nvSpPr>
        <dsp:cNvPr id="0" name=""/>
        <dsp:cNvSpPr/>
      </dsp:nvSpPr>
      <dsp:spPr>
        <a:xfrm>
          <a:off x="0" y="1883533"/>
          <a:ext cx="6797675" cy="0"/>
        </a:xfrm>
        <a:prstGeom prst="line">
          <a:avLst/>
        </a:prstGeom>
        <a:solidFill>
          <a:schemeClr val="accent2">
            <a:hueOff val="14639"/>
            <a:satOff val="-10079"/>
            <a:lumOff val="-2574"/>
            <a:alphaOff val="0"/>
          </a:schemeClr>
        </a:solidFill>
        <a:ln w="15875" cap="flat" cmpd="sng" algn="ctr">
          <a:solidFill>
            <a:schemeClr val="accent2">
              <a:hueOff val="14639"/>
              <a:satOff val="-10079"/>
              <a:lumOff val="-25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606C68-BA0E-4F9B-A0D3-264C162709D9}">
      <dsp:nvSpPr>
        <dsp:cNvPr id="0" name=""/>
        <dsp:cNvSpPr/>
      </dsp:nvSpPr>
      <dsp:spPr>
        <a:xfrm>
          <a:off x="0" y="1883533"/>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baseline="0" dirty="0"/>
            <a:t>Dashboard.jsx </a:t>
          </a:r>
          <a:r>
            <a:rPr lang="en-US" sz="1600" kern="1200" baseline="0" dirty="0"/>
            <a:t>– File for the data metrics. Imports the needed files and is responsible for handling the animations and the visuals</a:t>
          </a:r>
          <a:endParaRPr lang="en-US" sz="1600" kern="1200" dirty="0"/>
        </a:p>
      </dsp:txBody>
      <dsp:txXfrm>
        <a:off x="0" y="1883533"/>
        <a:ext cx="6797675" cy="627614"/>
      </dsp:txXfrm>
    </dsp:sp>
    <dsp:sp modelId="{3478ADB9-AFFB-4140-B067-FD3C6D995122}">
      <dsp:nvSpPr>
        <dsp:cNvPr id="0" name=""/>
        <dsp:cNvSpPr/>
      </dsp:nvSpPr>
      <dsp:spPr>
        <a:xfrm>
          <a:off x="0" y="2511148"/>
          <a:ext cx="6797675" cy="0"/>
        </a:xfrm>
        <a:prstGeom prst="line">
          <a:avLst/>
        </a:prstGeom>
        <a:solidFill>
          <a:schemeClr val="accent2">
            <a:hueOff val="19519"/>
            <a:satOff val="-13438"/>
            <a:lumOff val="-3431"/>
            <a:alphaOff val="0"/>
          </a:schemeClr>
        </a:solidFill>
        <a:ln w="15875" cap="flat" cmpd="sng" algn="ctr">
          <a:solidFill>
            <a:schemeClr val="accent2">
              <a:hueOff val="19519"/>
              <a:satOff val="-13438"/>
              <a:lumOff val="-343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4FC95C-681D-4C29-8D95-AA69FBBBF597}">
      <dsp:nvSpPr>
        <dsp:cNvPr id="0" name=""/>
        <dsp:cNvSpPr/>
      </dsp:nvSpPr>
      <dsp:spPr>
        <a:xfrm>
          <a:off x="0" y="2511148"/>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baseline="0" dirty="0"/>
            <a:t>dataAlert.jsx </a:t>
          </a:r>
          <a:r>
            <a:rPr lang="en-US" sz="1600" kern="1200" baseline="0" dirty="0"/>
            <a:t>– Returns notifications from the three vitals for connectivity issues, warnings, and danger if vitals deviate from medically approved statistics</a:t>
          </a:r>
          <a:endParaRPr lang="en-US" sz="1600" kern="1200" dirty="0"/>
        </a:p>
      </dsp:txBody>
      <dsp:txXfrm>
        <a:off x="0" y="2511148"/>
        <a:ext cx="6797675" cy="627614"/>
      </dsp:txXfrm>
    </dsp:sp>
    <dsp:sp modelId="{D9590F98-0463-4BF8-B258-400F64438E3A}">
      <dsp:nvSpPr>
        <dsp:cNvPr id="0" name=""/>
        <dsp:cNvSpPr/>
      </dsp:nvSpPr>
      <dsp:spPr>
        <a:xfrm>
          <a:off x="0" y="3138763"/>
          <a:ext cx="6797675" cy="0"/>
        </a:xfrm>
        <a:prstGeom prst="line">
          <a:avLst/>
        </a:prstGeom>
        <a:solidFill>
          <a:schemeClr val="accent2">
            <a:hueOff val="24399"/>
            <a:satOff val="-16798"/>
            <a:lumOff val="-4289"/>
            <a:alphaOff val="0"/>
          </a:schemeClr>
        </a:solidFill>
        <a:ln w="15875" cap="flat" cmpd="sng" algn="ctr">
          <a:solidFill>
            <a:schemeClr val="accent2">
              <a:hueOff val="24399"/>
              <a:satOff val="-16798"/>
              <a:lumOff val="-42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82F73B-0D28-47B9-B509-B9B2BB9702BF}">
      <dsp:nvSpPr>
        <dsp:cNvPr id="0" name=""/>
        <dsp:cNvSpPr/>
      </dsp:nvSpPr>
      <dsp:spPr>
        <a:xfrm>
          <a:off x="0" y="3138763"/>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baseline="0" dirty="0"/>
            <a:t>PulseIndicator.jsx </a:t>
          </a:r>
          <a:r>
            <a:rPr lang="en-US" sz="1600" kern="1200" baseline="0" dirty="0"/>
            <a:t>– Responsible for pulse animation behind the heart rate, oxygen saturation, and body temperature</a:t>
          </a:r>
          <a:endParaRPr lang="en-US" sz="1600" kern="1200" dirty="0"/>
        </a:p>
      </dsp:txBody>
      <dsp:txXfrm>
        <a:off x="0" y="3138763"/>
        <a:ext cx="6797675" cy="627614"/>
      </dsp:txXfrm>
    </dsp:sp>
    <dsp:sp modelId="{362BD8B3-3A3C-49EF-A3BC-1C5F3379EE23}">
      <dsp:nvSpPr>
        <dsp:cNvPr id="0" name=""/>
        <dsp:cNvSpPr/>
      </dsp:nvSpPr>
      <dsp:spPr>
        <a:xfrm>
          <a:off x="0" y="3766378"/>
          <a:ext cx="6797675" cy="0"/>
        </a:xfrm>
        <a:prstGeom prst="line">
          <a:avLst/>
        </a:prstGeom>
        <a:solidFill>
          <a:schemeClr val="accent2">
            <a:hueOff val="29278"/>
            <a:satOff val="-20157"/>
            <a:lumOff val="-5147"/>
            <a:alphaOff val="0"/>
          </a:schemeClr>
        </a:solidFill>
        <a:ln w="15875" cap="flat" cmpd="sng" algn="ctr">
          <a:solidFill>
            <a:schemeClr val="accent2">
              <a:hueOff val="29278"/>
              <a:satOff val="-20157"/>
              <a:lumOff val="-51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C1DBF6-0F72-4CD5-9A22-199CAE5365EA}">
      <dsp:nvSpPr>
        <dsp:cNvPr id="0" name=""/>
        <dsp:cNvSpPr/>
      </dsp:nvSpPr>
      <dsp:spPr>
        <a:xfrm>
          <a:off x="0" y="3766378"/>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baseline="0" dirty="0"/>
            <a:t>useBLE.jsx </a:t>
          </a:r>
          <a:r>
            <a:rPr lang="en-US" sz="1600" kern="1200" baseline="0" dirty="0"/>
            <a:t>– File that links the service and characteristic data from the physical device to the mobile application and streams real time data on the app</a:t>
          </a:r>
          <a:endParaRPr lang="en-US" sz="1600" kern="1200" dirty="0"/>
        </a:p>
      </dsp:txBody>
      <dsp:txXfrm>
        <a:off x="0" y="3766378"/>
        <a:ext cx="6797675" cy="627614"/>
      </dsp:txXfrm>
    </dsp:sp>
    <dsp:sp modelId="{073B050F-8E22-45E2-917B-51E49B5C224A}">
      <dsp:nvSpPr>
        <dsp:cNvPr id="0" name=""/>
        <dsp:cNvSpPr/>
      </dsp:nvSpPr>
      <dsp:spPr>
        <a:xfrm>
          <a:off x="0" y="4393992"/>
          <a:ext cx="6797675" cy="0"/>
        </a:xfrm>
        <a:prstGeom prst="line">
          <a:avLst/>
        </a:prstGeom>
        <a:solidFill>
          <a:schemeClr val="accent2">
            <a:hueOff val="34158"/>
            <a:satOff val="-23517"/>
            <a:lumOff val="-6005"/>
            <a:alphaOff val="0"/>
          </a:schemeClr>
        </a:solidFill>
        <a:ln w="15875" cap="flat" cmpd="sng" algn="ctr">
          <a:solidFill>
            <a:schemeClr val="accent2">
              <a:hueOff val="34158"/>
              <a:satOff val="-23517"/>
              <a:lumOff val="-60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5CF68A-8C86-4CC8-9300-1FB0D36BD928}">
      <dsp:nvSpPr>
        <dsp:cNvPr id="0" name=""/>
        <dsp:cNvSpPr/>
      </dsp:nvSpPr>
      <dsp:spPr>
        <a:xfrm>
          <a:off x="0" y="4393992"/>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baseline="0" dirty="0"/>
            <a:t>BLEProvider.jsx </a:t>
          </a:r>
          <a:r>
            <a:rPr lang="en-US" sz="1600" kern="1200" baseline="0" dirty="0"/>
            <a:t>– File that allows Bluetooth service to be used across multiple screens without overlap in the application interface</a:t>
          </a:r>
          <a:endParaRPr lang="en-US" sz="1600" kern="1200" dirty="0"/>
        </a:p>
      </dsp:txBody>
      <dsp:txXfrm>
        <a:off x="0" y="4393992"/>
        <a:ext cx="6797675" cy="627614"/>
      </dsp:txXfrm>
    </dsp:sp>
    <dsp:sp modelId="{DE8A12C7-4206-4531-ADDB-171974F7E4A6}">
      <dsp:nvSpPr>
        <dsp:cNvPr id="0" name=""/>
        <dsp:cNvSpPr/>
      </dsp:nvSpPr>
      <dsp:spPr>
        <a:xfrm>
          <a:off x="0" y="5021607"/>
          <a:ext cx="6797675" cy="0"/>
        </a:xfrm>
        <a:prstGeom prst="line">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66323-33A6-4214-AD35-6A06D28A8ECD}">
      <dsp:nvSpPr>
        <dsp:cNvPr id="0" name=""/>
        <dsp:cNvSpPr/>
      </dsp:nvSpPr>
      <dsp:spPr>
        <a:xfrm>
          <a:off x="0" y="5021607"/>
          <a:ext cx="6797675" cy="62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baseline="0" dirty="0"/>
            <a:t>Firmware.cpp </a:t>
          </a:r>
          <a:r>
            <a:rPr lang="en-US" sz="1600" kern="1200" baseline="0" dirty="0"/>
            <a:t>– Contains the firmware from Arduino IDE, uploaded into SynkLinx device to allow connection and data streaming</a:t>
          </a:r>
          <a:endParaRPr lang="en-US" sz="1600" kern="1200" dirty="0"/>
        </a:p>
      </dsp:txBody>
      <dsp:txXfrm>
        <a:off x="0" y="5021607"/>
        <a:ext cx="6797675" cy="6276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47491-F094-4A33-84C5-FECA0D564205}">
      <dsp:nvSpPr>
        <dsp:cNvPr id="0" name=""/>
        <dsp:cNvSpPr/>
      </dsp:nvSpPr>
      <dsp:spPr>
        <a:xfrm>
          <a:off x="0" y="2096"/>
          <a:ext cx="6910387" cy="1062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EAF3B8-F15B-4FD2-9901-0297E4CC884C}">
      <dsp:nvSpPr>
        <dsp:cNvPr id="0" name=""/>
        <dsp:cNvSpPr/>
      </dsp:nvSpPr>
      <dsp:spPr>
        <a:xfrm>
          <a:off x="321428" y="241175"/>
          <a:ext cx="584416" cy="5844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7B68FC-EC07-4981-BF17-0A027FA849CD}">
      <dsp:nvSpPr>
        <dsp:cNvPr id="0" name=""/>
        <dsp:cNvSpPr/>
      </dsp:nvSpPr>
      <dsp:spPr>
        <a:xfrm>
          <a:off x="1227274" y="2096"/>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800100">
            <a:lnSpc>
              <a:spcPct val="90000"/>
            </a:lnSpc>
            <a:spcBef>
              <a:spcPct val="0"/>
            </a:spcBef>
            <a:spcAft>
              <a:spcPct val="35000"/>
            </a:spcAft>
            <a:buNone/>
          </a:pPr>
          <a:r>
            <a:rPr lang="en-US" sz="1800" kern="1200" dirty="0"/>
            <a:t>User safety – device shall be tested on subjects in normal conditions, using safe practices and assistance on standby to ensure completely safe usage for the consumer</a:t>
          </a:r>
        </a:p>
      </dsp:txBody>
      <dsp:txXfrm>
        <a:off x="1227274" y="2096"/>
        <a:ext cx="5683112" cy="1062575"/>
      </dsp:txXfrm>
    </dsp:sp>
    <dsp:sp modelId="{6DDED3ED-1ACF-440C-ABB8-51565866FFA0}">
      <dsp:nvSpPr>
        <dsp:cNvPr id="0" name=""/>
        <dsp:cNvSpPr/>
      </dsp:nvSpPr>
      <dsp:spPr>
        <a:xfrm>
          <a:off x="0" y="1330315"/>
          <a:ext cx="6910387" cy="1062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DA5B8A-108B-43A0-B531-E875B3893988}">
      <dsp:nvSpPr>
        <dsp:cNvPr id="0" name=""/>
        <dsp:cNvSpPr/>
      </dsp:nvSpPr>
      <dsp:spPr>
        <a:xfrm>
          <a:off x="321428" y="1569394"/>
          <a:ext cx="584416" cy="5844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3C2A88-BCBB-4B75-BAF7-F639B9956491}">
      <dsp:nvSpPr>
        <dsp:cNvPr id="0" name=""/>
        <dsp:cNvSpPr/>
      </dsp:nvSpPr>
      <dsp:spPr>
        <a:xfrm>
          <a:off x="1227274" y="1330315"/>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800100">
            <a:lnSpc>
              <a:spcPct val="90000"/>
            </a:lnSpc>
            <a:spcBef>
              <a:spcPct val="0"/>
            </a:spcBef>
            <a:spcAft>
              <a:spcPct val="35000"/>
            </a:spcAft>
            <a:buNone/>
          </a:pPr>
          <a:r>
            <a:rPr lang="en-US" sz="1800" kern="1200" dirty="0"/>
            <a:t>Data privacy – user data will not be sold or exchanged; all data will be securely transmitted and encrypted</a:t>
          </a:r>
        </a:p>
      </dsp:txBody>
      <dsp:txXfrm>
        <a:off x="1227274" y="1330315"/>
        <a:ext cx="5683112" cy="1062575"/>
      </dsp:txXfrm>
    </dsp:sp>
    <dsp:sp modelId="{0BF2F47E-7097-4844-83F6-7FA4AEFFC68F}">
      <dsp:nvSpPr>
        <dsp:cNvPr id="0" name=""/>
        <dsp:cNvSpPr/>
      </dsp:nvSpPr>
      <dsp:spPr>
        <a:xfrm>
          <a:off x="0" y="2658534"/>
          <a:ext cx="6910387" cy="1062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6C7F5-32FB-45FC-8346-E7FB64BE48D1}">
      <dsp:nvSpPr>
        <dsp:cNvPr id="0" name=""/>
        <dsp:cNvSpPr/>
      </dsp:nvSpPr>
      <dsp:spPr>
        <a:xfrm>
          <a:off x="321428" y="2897613"/>
          <a:ext cx="584416" cy="5844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5C7B9B-485B-4FC4-9E6E-F38AEBD25745}">
      <dsp:nvSpPr>
        <dsp:cNvPr id="0" name=""/>
        <dsp:cNvSpPr/>
      </dsp:nvSpPr>
      <dsp:spPr>
        <a:xfrm>
          <a:off x="1227274" y="2658534"/>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800100">
            <a:lnSpc>
              <a:spcPct val="90000"/>
            </a:lnSpc>
            <a:spcBef>
              <a:spcPct val="0"/>
            </a:spcBef>
            <a:spcAft>
              <a:spcPct val="35000"/>
            </a:spcAft>
            <a:buNone/>
          </a:pPr>
          <a:r>
            <a:rPr lang="en-US" sz="1800" kern="1200" dirty="0"/>
            <a:t>NSPE alignment – The Code of Ethics was and will continue to be followed during the projects development</a:t>
          </a:r>
        </a:p>
      </dsp:txBody>
      <dsp:txXfrm>
        <a:off x="1227274" y="2658534"/>
        <a:ext cx="5683112" cy="1062575"/>
      </dsp:txXfrm>
    </dsp:sp>
    <dsp:sp modelId="{AE0816E0-5926-4B57-BEE2-886CC2B97C83}">
      <dsp:nvSpPr>
        <dsp:cNvPr id="0" name=""/>
        <dsp:cNvSpPr/>
      </dsp:nvSpPr>
      <dsp:spPr>
        <a:xfrm>
          <a:off x="0" y="3986753"/>
          <a:ext cx="6910387" cy="10625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DBE2B-8296-4459-A363-2E9B1BE04BF5}">
      <dsp:nvSpPr>
        <dsp:cNvPr id="0" name=""/>
        <dsp:cNvSpPr/>
      </dsp:nvSpPr>
      <dsp:spPr>
        <a:xfrm>
          <a:off x="321428" y="4225832"/>
          <a:ext cx="584416" cy="5844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8955D8-1BBA-4B99-A3D0-68260343317F}">
      <dsp:nvSpPr>
        <dsp:cNvPr id="0" name=""/>
        <dsp:cNvSpPr/>
      </dsp:nvSpPr>
      <dsp:spPr>
        <a:xfrm>
          <a:off x="1227274" y="3986753"/>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800100">
            <a:lnSpc>
              <a:spcPct val="90000"/>
            </a:lnSpc>
            <a:spcBef>
              <a:spcPct val="0"/>
            </a:spcBef>
            <a:spcAft>
              <a:spcPct val="35000"/>
            </a:spcAft>
            <a:buNone/>
          </a:pPr>
          <a:r>
            <a:rPr lang="en-US" sz="1800" kern="1200" dirty="0"/>
            <a:t>Environmental factors – Device uses minimal amounts of plastics. Raw materials are non-toxic and do not contribute to hazardous waste</a:t>
          </a:r>
        </a:p>
      </dsp:txBody>
      <dsp:txXfrm>
        <a:off x="1227274" y="3986753"/>
        <a:ext cx="5683112" cy="106257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12/9/2025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FE53D2-20BA-4BF0-A6D5-4110910E7755}" type="datetimeFigureOut">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169F6D-8835-45FF-B123-4A542EF5B68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40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20XX</a:t>
            </a:r>
          </a:p>
        </p:txBody>
      </p:sp>
      <p:sp>
        <p:nvSpPr>
          <p:cNvPr id="5" name="Footer Placeholder 4"/>
          <p:cNvSpPr>
            <a:spLocks noGrp="1"/>
          </p:cNvSpPr>
          <p:nvPr>
            <p:ph type="ftr" sz="quarter" idx="11"/>
          </p:nvPr>
        </p:nvSpPr>
        <p:spPr/>
        <p:txBody>
          <a:bodyPr/>
          <a:lstStyle/>
          <a:p>
            <a:r>
              <a:rPr lang="en-US" dirty="0"/>
              <a:t>Pitch Deck</a:t>
            </a:r>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5497433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20XX</a:t>
            </a:r>
          </a:p>
        </p:txBody>
      </p:sp>
      <p:sp>
        <p:nvSpPr>
          <p:cNvPr id="5" name="Footer Placeholder 4"/>
          <p:cNvSpPr>
            <a:spLocks noGrp="1"/>
          </p:cNvSpPr>
          <p:nvPr>
            <p:ph type="ftr" sz="quarter" idx="11"/>
          </p:nvPr>
        </p:nvSpPr>
        <p:spPr/>
        <p:txBody>
          <a:bodyPr/>
          <a:lstStyle/>
          <a:p>
            <a:r>
              <a:rPr lang="en-US" dirty="0"/>
              <a:t>Pitch Deck</a:t>
            </a:r>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6490287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991752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3373798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833240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116137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19792872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75162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69184558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dirty="0"/>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29578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20XX</a:t>
            </a:r>
          </a:p>
        </p:txBody>
      </p:sp>
      <p:sp>
        <p:nvSpPr>
          <p:cNvPr id="5" name="Footer Placeholder 4"/>
          <p:cNvSpPr>
            <a:spLocks noGrp="1"/>
          </p:cNvSpPr>
          <p:nvPr>
            <p:ph type="ftr" sz="quarter" idx="11"/>
          </p:nvPr>
        </p:nvSpPr>
        <p:spPr/>
        <p:txBody>
          <a:bodyPr/>
          <a:lstStyle/>
          <a:p>
            <a:r>
              <a:rPr lang="en-US" dirty="0"/>
              <a:t>Pitch Deck</a:t>
            </a:r>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65640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20XX</a:t>
            </a:r>
          </a:p>
        </p:txBody>
      </p:sp>
      <p:sp>
        <p:nvSpPr>
          <p:cNvPr id="5" name="Footer Placeholder 4"/>
          <p:cNvSpPr>
            <a:spLocks noGrp="1"/>
          </p:cNvSpPr>
          <p:nvPr>
            <p:ph type="ftr" sz="quarter" idx="11"/>
          </p:nvPr>
        </p:nvSpPr>
        <p:spPr/>
        <p:txBody>
          <a:bodyPr/>
          <a:lstStyle/>
          <a:p>
            <a:r>
              <a:rPr lang="en-US" dirty="0"/>
              <a:t>Pitch Deck</a:t>
            </a:r>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93429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20XX</a:t>
            </a:r>
          </a:p>
        </p:txBody>
      </p:sp>
      <p:sp>
        <p:nvSpPr>
          <p:cNvPr id="6" name="Footer Placeholder 5"/>
          <p:cNvSpPr>
            <a:spLocks noGrp="1"/>
          </p:cNvSpPr>
          <p:nvPr>
            <p:ph type="ftr" sz="quarter" idx="11"/>
          </p:nvPr>
        </p:nvSpPr>
        <p:spPr/>
        <p:txBody>
          <a:bodyPr/>
          <a:lstStyle/>
          <a:p>
            <a:r>
              <a:rPr lang="en-US" dirty="0"/>
              <a:t>Pitch Deck</a:t>
            </a:r>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21925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20XX</a:t>
            </a:r>
          </a:p>
        </p:txBody>
      </p:sp>
      <p:sp>
        <p:nvSpPr>
          <p:cNvPr id="8" name="Footer Placeholder 7"/>
          <p:cNvSpPr>
            <a:spLocks noGrp="1"/>
          </p:cNvSpPr>
          <p:nvPr>
            <p:ph type="ftr" sz="quarter" idx="11"/>
          </p:nvPr>
        </p:nvSpPr>
        <p:spPr/>
        <p:txBody>
          <a:bodyPr/>
          <a:lstStyle/>
          <a:p>
            <a:r>
              <a:rPr lang="en-US" dirty="0"/>
              <a:t>Pitch Deck</a:t>
            </a:r>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3107221"/>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20XX</a:t>
            </a:r>
          </a:p>
        </p:txBody>
      </p:sp>
      <p:sp>
        <p:nvSpPr>
          <p:cNvPr id="4" name="Footer Placeholder 3"/>
          <p:cNvSpPr>
            <a:spLocks noGrp="1"/>
          </p:cNvSpPr>
          <p:nvPr>
            <p:ph type="ftr" sz="quarter" idx="11"/>
          </p:nvPr>
        </p:nvSpPr>
        <p:spPr/>
        <p:txBody>
          <a:bodyPr/>
          <a:lstStyle/>
          <a:p>
            <a:r>
              <a:rPr lang="en-US" dirty="0"/>
              <a:t>Pitch Deck</a:t>
            </a:r>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741916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Date Placeholder 6"/>
          <p:cNvSpPr>
            <a:spLocks noGrp="1"/>
          </p:cNvSpPr>
          <p:nvPr>
            <p:ph type="dt" sz="half" idx="10"/>
          </p:nvPr>
        </p:nvSpPr>
        <p:spPr/>
        <p:txBody>
          <a:bodyPr/>
          <a:lstStyle/>
          <a:p>
            <a:r>
              <a:rPr lang="en-US" dirty="0"/>
              <a:t>20XX</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Pitch Deck</a:t>
            </a:r>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72520595"/>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Pitch Deck</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1023020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20XX</a:t>
            </a:r>
          </a:p>
        </p:txBody>
      </p:sp>
      <p:sp>
        <p:nvSpPr>
          <p:cNvPr id="6" name="Footer Placeholder 5"/>
          <p:cNvSpPr>
            <a:spLocks noGrp="1"/>
          </p:cNvSpPr>
          <p:nvPr>
            <p:ph type="ftr" sz="quarter" idx="11"/>
          </p:nvPr>
        </p:nvSpPr>
        <p:spPr/>
        <p:txBody>
          <a:bodyPr/>
          <a:lstStyle/>
          <a:p>
            <a:r>
              <a:rPr lang="en-US" dirty="0"/>
              <a:t>Pitch Deck</a:t>
            </a:r>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1763748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Pitch Deck</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5CEABB6-07DC-46E8-9B57-56EC44A396E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13779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3" r:id="rId18"/>
    <p:sldLayoutId id="2147483764" r:id="rId19"/>
    <p:sldLayoutId id="2147483700" r:id="rId20"/>
    <p:sldLayoutId id="2147483692" r:id="rId21"/>
    <p:sldLayoutId id="2147483696" r:id="rId22"/>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6.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097280" y="758952"/>
            <a:ext cx="10058400" cy="3892168"/>
          </a:xfrm>
        </p:spPr>
        <p:txBody>
          <a:bodyPr>
            <a:normAutofit/>
          </a:bodyPr>
          <a:lstStyle/>
          <a:p>
            <a:r>
              <a:rPr lang="en-US" dirty="0"/>
              <a:t>Synklinx</a:t>
            </a:r>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The World’s First Smart Necklace</a:t>
            </a:r>
          </a:p>
        </p:txBody>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Rectangle 11">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4" name="Straight Connector 13">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spc="-50" dirty="0">
                <a:solidFill>
                  <a:srgbClr val="FFFFFF"/>
                </a:solidFill>
              </a:rPr>
              <a:t>Application Prototype</a:t>
            </a:r>
          </a:p>
        </p:txBody>
      </p:sp>
      <p:sp>
        <p:nvSpPr>
          <p:cNvPr id="20" name="Rectangle 19">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aphicFrame>
        <p:nvGraphicFramePr>
          <p:cNvPr id="6" name="Text Placeholder 3">
            <a:extLst>
              <a:ext uri="{FF2B5EF4-FFF2-40B4-BE49-F238E27FC236}">
                <a16:creationId xmlns:a16="http://schemas.microsoft.com/office/drawing/2014/main" id="{1A44EFAF-F2C8-A9AF-ED93-E9B5AE4E371F}"/>
              </a:ext>
            </a:extLst>
          </p:cNvPr>
          <p:cNvGraphicFramePr/>
          <p:nvPr>
            <p:extLst>
              <p:ext uri="{D42A27DB-BD31-4B8C-83A1-F6EECF244321}">
                <p14:modId xmlns:p14="http://schemas.microsoft.com/office/powerpoint/2010/main" val="342902121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4941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6C0F7E6-895B-AACE-733B-67CCB471E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105" y="1171330"/>
            <a:ext cx="2320606" cy="4794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creenshot of a device&#10;&#10;AI-generated content may be incorrect.">
            <a:extLst>
              <a:ext uri="{FF2B5EF4-FFF2-40B4-BE49-F238E27FC236}">
                <a16:creationId xmlns:a16="http://schemas.microsoft.com/office/drawing/2014/main" id="{ED638588-0502-6E4D-408C-29333D790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457" y="1171330"/>
            <a:ext cx="2327081" cy="4794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A screenshot of a cell phone&#10;&#10;AI-generated content may be incorrect.">
            <a:extLst>
              <a:ext uri="{FF2B5EF4-FFF2-40B4-BE49-F238E27FC236}">
                <a16:creationId xmlns:a16="http://schemas.microsoft.com/office/drawing/2014/main" id="{06A7EE93-585A-A6B5-1775-8B0B43C17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1284" y="1171330"/>
            <a:ext cx="2374709" cy="4794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 Placeholder 6">
            <a:extLst>
              <a:ext uri="{FF2B5EF4-FFF2-40B4-BE49-F238E27FC236}">
                <a16:creationId xmlns:a16="http://schemas.microsoft.com/office/drawing/2014/main" id="{8FA1547D-A34F-2188-C5E2-6E1DF1BB5301}"/>
              </a:ext>
            </a:extLst>
          </p:cNvPr>
          <p:cNvSpPr txBox="1">
            <a:spLocks/>
          </p:cNvSpPr>
          <p:nvPr/>
        </p:nvSpPr>
        <p:spPr>
          <a:xfrm>
            <a:off x="2142019" y="5997307"/>
            <a:ext cx="1383107" cy="36512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HomePage.jsx</a:t>
            </a:r>
          </a:p>
        </p:txBody>
      </p:sp>
      <p:sp>
        <p:nvSpPr>
          <p:cNvPr id="18" name="Text Placeholder 6">
            <a:extLst>
              <a:ext uri="{FF2B5EF4-FFF2-40B4-BE49-F238E27FC236}">
                <a16:creationId xmlns:a16="http://schemas.microsoft.com/office/drawing/2014/main" id="{8D904B33-B000-78FA-988B-7358884BF996}"/>
              </a:ext>
            </a:extLst>
          </p:cNvPr>
          <p:cNvSpPr txBox="1">
            <a:spLocks/>
          </p:cNvSpPr>
          <p:nvPr/>
        </p:nvSpPr>
        <p:spPr>
          <a:xfrm>
            <a:off x="5458289" y="5989511"/>
            <a:ext cx="1561747" cy="28218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DeviceModal.jsx</a:t>
            </a:r>
          </a:p>
        </p:txBody>
      </p:sp>
      <p:sp>
        <p:nvSpPr>
          <p:cNvPr id="19" name="Text Placeholder 6">
            <a:extLst>
              <a:ext uri="{FF2B5EF4-FFF2-40B4-BE49-F238E27FC236}">
                <a16:creationId xmlns:a16="http://schemas.microsoft.com/office/drawing/2014/main" id="{13CE1653-E5D7-4209-5B9F-1D990174674E}"/>
              </a:ext>
            </a:extLst>
          </p:cNvPr>
          <p:cNvSpPr txBox="1">
            <a:spLocks/>
          </p:cNvSpPr>
          <p:nvPr/>
        </p:nvSpPr>
        <p:spPr>
          <a:xfrm>
            <a:off x="8953199" y="5969506"/>
            <a:ext cx="1383108" cy="36512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Dashboard</a:t>
            </a:r>
            <a:r>
              <a:rPr lang="en-US" dirty="0"/>
              <a:t>.</a:t>
            </a:r>
            <a:r>
              <a:rPr lang="en-US" sz="1200" dirty="0"/>
              <a:t>jsx</a:t>
            </a:r>
            <a:endParaRPr lang="en-US" dirty="0"/>
          </a:p>
        </p:txBody>
      </p:sp>
      <p:sp>
        <p:nvSpPr>
          <p:cNvPr id="2" name="TextBox 1">
            <a:extLst>
              <a:ext uri="{FF2B5EF4-FFF2-40B4-BE49-F238E27FC236}">
                <a16:creationId xmlns:a16="http://schemas.microsoft.com/office/drawing/2014/main" id="{A2675F55-C180-C59D-2526-F00D6672DE06}"/>
              </a:ext>
            </a:extLst>
          </p:cNvPr>
          <p:cNvSpPr txBox="1"/>
          <p:nvPr/>
        </p:nvSpPr>
        <p:spPr>
          <a:xfrm>
            <a:off x="473316" y="526797"/>
            <a:ext cx="6103620" cy="461665"/>
          </a:xfrm>
          <a:prstGeom prst="rect">
            <a:avLst/>
          </a:prstGeom>
          <a:noFill/>
        </p:spPr>
        <p:txBody>
          <a:bodyPr wrap="square">
            <a:spAutoFit/>
          </a:bodyPr>
          <a:lstStyle/>
          <a:p>
            <a:r>
              <a:rPr lang="en-US" sz="2400" dirty="0"/>
              <a:t>Screens for (SynkLinx) Application Interface</a:t>
            </a:r>
          </a:p>
        </p:txBody>
      </p:sp>
    </p:spTree>
    <p:extLst>
      <p:ext uri="{BB962C8B-B14F-4D97-AF65-F5344CB8AC3E}">
        <p14:creationId xmlns:p14="http://schemas.microsoft.com/office/powerpoint/2010/main" val="325347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 name="Rectangle 9">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2" name="Straight Connector 11">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92370" y="605896"/>
            <a:ext cx="3084844" cy="5646208"/>
          </a:xfrm>
        </p:spPr>
        <p:txBody>
          <a:bodyPr vert="horz" lIns="91440" tIns="45720" rIns="91440" bIns="45720" rtlCol="0" anchor="ctr">
            <a:normAutofit/>
          </a:bodyPr>
          <a:lstStyle/>
          <a:p>
            <a:r>
              <a:rPr lang="en-US" spc="-50" dirty="0">
                <a:solidFill>
                  <a:srgbClr val="FFFFFF"/>
                </a:solidFill>
              </a:rPr>
              <a:t>Testing Procedure</a:t>
            </a:r>
          </a:p>
        </p:txBody>
      </p:sp>
      <p:sp>
        <p:nvSpPr>
          <p:cNvPr id="18" name="Rectangle 17">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9470038-9827-38AB-C139-22E6AA618466}"/>
              </a:ext>
            </a:extLst>
          </p:cNvPr>
          <p:cNvSpPr txBox="1">
            <a:spLocks/>
          </p:cNvSpPr>
          <p:nvPr/>
        </p:nvSpPr>
        <p:spPr>
          <a:xfrm>
            <a:off x="4742016" y="605896"/>
            <a:ext cx="6413663" cy="5646208"/>
          </a:xfrm>
          <a:prstGeom prst="rect">
            <a:avLst/>
          </a:prstGeom>
        </p:spPr>
        <p:txBody>
          <a:bodyPr vert="horz" lIns="0" tIns="45720" rIns="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accent1"/>
              </a:buClr>
              <a:buFont typeface="Calibri" panose="020F0502020204030204" pitchFamily="34" charset="0"/>
            </a:pPr>
            <a:r>
              <a:rPr lang="en-US" sz="1600" dirty="0"/>
              <a:t>Information from reputable and certified health institutions like The American Heart Association and The Mayo Clinic were used to determine the warning and danger alerts for the three vital signs (Heartrate, SpO2, temperature)</a:t>
            </a:r>
          </a:p>
          <a:p>
            <a:pPr marL="285750" indent="-285750">
              <a:buClr>
                <a:schemeClr val="accent1"/>
              </a:buClr>
              <a:buFont typeface="Calibri" panose="020F0502020204030204" pitchFamily="34" charset="0"/>
            </a:pPr>
            <a:r>
              <a:rPr lang="en-US" sz="1600" dirty="0"/>
              <a:t>During testing and validation, I outlined a simple, five step process of how SynkLinx prototype works in daily activity:</a:t>
            </a:r>
          </a:p>
          <a:p>
            <a:pPr marL="800100" lvl="1" indent="-342900">
              <a:buClr>
                <a:schemeClr val="accent1"/>
              </a:buClr>
              <a:buFont typeface="Calibri" panose="020F0502020204030204" pitchFamily="34" charset="0"/>
              <a:buAutoNum type="arabicPeriod"/>
            </a:pPr>
            <a:r>
              <a:rPr lang="en-US" sz="1600" dirty="0"/>
              <a:t>Check that SynkLinx device has sufficient charge, then power up device</a:t>
            </a:r>
          </a:p>
          <a:p>
            <a:pPr marL="800100" lvl="1" indent="-342900">
              <a:buClr>
                <a:schemeClr val="accent1"/>
              </a:buClr>
              <a:buFont typeface="Calibri" panose="020F0502020204030204" pitchFamily="34" charset="0"/>
              <a:buAutoNum type="arabicPeriod"/>
            </a:pPr>
            <a:r>
              <a:rPr lang="en-US" sz="1600" dirty="0"/>
              <a:t>Attach and adjust prototype to comfortable fit around test subject’s neck</a:t>
            </a:r>
          </a:p>
          <a:p>
            <a:pPr marL="800100" lvl="1" indent="-342900">
              <a:buClr>
                <a:schemeClr val="accent1"/>
              </a:buClr>
              <a:buFont typeface="Calibri" panose="020F0502020204030204" pitchFamily="34" charset="0"/>
              <a:buAutoNum type="arabicPeriod"/>
            </a:pPr>
            <a:r>
              <a:rPr lang="en-US" sz="1600" dirty="0"/>
              <a:t>Open iPhone and select SynkLinx iOS app, press start, then scan for available devices (SynkLinx)</a:t>
            </a:r>
          </a:p>
          <a:p>
            <a:pPr marL="800100" lvl="1" indent="-342900">
              <a:buClr>
                <a:schemeClr val="accent1"/>
              </a:buClr>
              <a:buFont typeface="Calibri" panose="020F0502020204030204" pitchFamily="34" charset="0"/>
              <a:buAutoNum type="arabicPeriod"/>
            </a:pPr>
            <a:r>
              <a:rPr lang="en-US" sz="1600" dirty="0"/>
              <a:t>Once connected, give the device 5-10 seconds to process subjects heart rate, oxygen saturation, and body temperature</a:t>
            </a:r>
          </a:p>
          <a:p>
            <a:pPr marL="800100" lvl="1" indent="-342900">
              <a:buClr>
                <a:schemeClr val="accent1"/>
              </a:buClr>
              <a:buFont typeface="Calibri" panose="020F0502020204030204" pitchFamily="34" charset="0"/>
              <a:buAutoNum type="arabicPeriod"/>
            </a:pPr>
            <a:r>
              <a:rPr lang="en-US" sz="1600" dirty="0"/>
              <a:t>While monitoring the app, results show up in real-time, along with warnings and danger alerts regarding vitals</a:t>
            </a:r>
          </a:p>
          <a:p>
            <a:pPr marL="457200" lvl="1" indent="0">
              <a:buClr>
                <a:schemeClr val="accent1"/>
              </a:buClr>
              <a:buFont typeface="Calibri" panose="020F0502020204030204" pitchFamily="34" charset="0"/>
              <a:buNone/>
            </a:pPr>
            <a:endParaRPr lang="en-US" sz="1600" dirty="0"/>
          </a:p>
          <a:p>
            <a:pPr marL="285750" indent="-285750">
              <a:buClr>
                <a:schemeClr val="accent1"/>
              </a:buClr>
              <a:buFont typeface="Calibri" panose="020F0502020204030204" pitchFamily="34" charset="0"/>
            </a:pPr>
            <a:r>
              <a:rPr lang="en-US" sz="1600" dirty="0"/>
              <a:t>The ESP32-C3 main board and two MAX30102 and MCP9808 sensors were soldered together using jumper wires and fastened around the test subject’s neck. Data was collected and streamed to the iOS app. I recorded results of each metric in the serial monitor window of VS code and compared the SynkLinx data to readings from an existing pulse oximeter and non-contact thermometer</a:t>
            </a:r>
          </a:p>
        </p:txBody>
      </p:sp>
    </p:spTree>
    <p:extLst>
      <p:ext uri="{BB962C8B-B14F-4D97-AF65-F5344CB8AC3E}">
        <p14:creationId xmlns:p14="http://schemas.microsoft.com/office/powerpoint/2010/main" val="70778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A8F1-C363-F087-9667-F903B4A566B6}"/>
            </a:ext>
          </a:extLst>
        </p:cNvPr>
        <p:cNvGrpSpPr/>
        <p:nvPr/>
      </p:nvGrpSpPr>
      <p:grpSpPr>
        <a:xfrm>
          <a:off x="0" y="0"/>
          <a:ext cx="0" cy="0"/>
          <a:chOff x="0" y="0"/>
          <a:chExt cx="0" cy="0"/>
        </a:xfrm>
      </p:grpSpPr>
      <p:pic>
        <p:nvPicPr>
          <p:cNvPr id="8" name="Picture 7" descr="A table of numbers with text&#10;&#10;AI-generated content may be incorrect.">
            <a:extLst>
              <a:ext uri="{FF2B5EF4-FFF2-40B4-BE49-F238E27FC236}">
                <a16:creationId xmlns:a16="http://schemas.microsoft.com/office/drawing/2014/main" id="{4308335B-CE70-B4FD-FCFE-A5F690150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448" y="893126"/>
            <a:ext cx="4137660" cy="50717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chart of blood oxygen levels&#10;&#10;AI-generated content may be incorrect.">
            <a:extLst>
              <a:ext uri="{FF2B5EF4-FFF2-40B4-BE49-F238E27FC236}">
                <a16:creationId xmlns:a16="http://schemas.microsoft.com/office/drawing/2014/main" id="{C0C2468A-977E-AD7E-8C44-6C86D5F34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033" y="2012314"/>
            <a:ext cx="4123690" cy="28333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9E0AA53B-7B63-E286-FBAC-B65B72DFC61B}"/>
              </a:ext>
            </a:extLst>
          </p:cNvPr>
          <p:cNvSpPr txBox="1"/>
          <p:nvPr/>
        </p:nvSpPr>
        <p:spPr>
          <a:xfrm>
            <a:off x="1062990" y="6056311"/>
            <a:ext cx="6103620" cy="276999"/>
          </a:xfrm>
          <a:prstGeom prst="rect">
            <a:avLst/>
          </a:prstGeom>
          <a:noFill/>
        </p:spPr>
        <p:txBody>
          <a:bodyPr wrap="square">
            <a:spAutoFit/>
          </a:bodyPr>
          <a:lstStyle/>
          <a:p>
            <a:r>
              <a:rPr lang="en-US" sz="1200" dirty="0"/>
              <a:t>Resting Heart Rate Chart</a:t>
            </a:r>
          </a:p>
        </p:txBody>
      </p:sp>
      <p:sp>
        <p:nvSpPr>
          <p:cNvPr id="4" name="TextBox 3">
            <a:extLst>
              <a:ext uri="{FF2B5EF4-FFF2-40B4-BE49-F238E27FC236}">
                <a16:creationId xmlns:a16="http://schemas.microsoft.com/office/drawing/2014/main" id="{211CFE1D-4954-42E5-B58D-C47B5829170D}"/>
              </a:ext>
            </a:extLst>
          </p:cNvPr>
          <p:cNvSpPr txBox="1"/>
          <p:nvPr/>
        </p:nvSpPr>
        <p:spPr>
          <a:xfrm>
            <a:off x="6435090" y="4937124"/>
            <a:ext cx="6103620" cy="276999"/>
          </a:xfrm>
          <a:prstGeom prst="rect">
            <a:avLst/>
          </a:prstGeom>
          <a:noFill/>
        </p:spPr>
        <p:txBody>
          <a:bodyPr wrap="square">
            <a:spAutoFit/>
          </a:bodyPr>
          <a:lstStyle/>
          <a:p>
            <a:r>
              <a:rPr lang="en-US" sz="1200" dirty="0"/>
              <a:t>Blood Oxygen Level Chart</a:t>
            </a:r>
          </a:p>
        </p:txBody>
      </p:sp>
    </p:spTree>
    <p:extLst>
      <p:ext uri="{BB962C8B-B14F-4D97-AF65-F5344CB8AC3E}">
        <p14:creationId xmlns:p14="http://schemas.microsoft.com/office/powerpoint/2010/main" val="1837873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D313-01AD-3D06-9F33-FEC9ECF48A76}"/>
              </a:ext>
            </a:extLst>
          </p:cNvPr>
          <p:cNvSpPr>
            <a:spLocks noGrp="1"/>
          </p:cNvSpPr>
          <p:nvPr>
            <p:ph type="title"/>
          </p:nvPr>
        </p:nvSpPr>
        <p:spPr>
          <a:xfrm>
            <a:off x="1885156" y="704335"/>
            <a:ext cx="8421688" cy="866550"/>
          </a:xfrm>
        </p:spPr>
        <p:txBody>
          <a:bodyPr anchor="ctr">
            <a:noAutofit/>
          </a:bodyPr>
          <a:lstStyle/>
          <a:p>
            <a:r>
              <a:rPr lang="en-US" sz="4400" dirty="0">
                <a:solidFill>
                  <a:schemeClr val="tx1"/>
                </a:solidFill>
              </a:rPr>
              <a:t>Results and Validation</a:t>
            </a:r>
            <a:br>
              <a:rPr lang="en-US" dirty="0">
                <a:solidFill>
                  <a:schemeClr val="bg1"/>
                </a:solidFill>
              </a:rPr>
            </a:br>
            <a:endParaRPr lang="en-US" dirty="0">
              <a:solidFill>
                <a:schemeClr val="bg1"/>
              </a:solidFill>
            </a:endParaRPr>
          </a:p>
        </p:txBody>
      </p:sp>
      <p:sp>
        <p:nvSpPr>
          <p:cNvPr id="19" name="Text Placeholder 2">
            <a:extLst>
              <a:ext uri="{FF2B5EF4-FFF2-40B4-BE49-F238E27FC236}">
                <a16:creationId xmlns:a16="http://schemas.microsoft.com/office/drawing/2014/main" id="{74DC3537-33DE-4D53-DA23-C3B135B4D8CB}"/>
              </a:ext>
            </a:extLst>
          </p:cNvPr>
          <p:cNvSpPr>
            <a:spLocks noGrp="1"/>
          </p:cNvSpPr>
          <p:nvPr>
            <p:ph type="body" idx="1"/>
          </p:nvPr>
        </p:nvSpPr>
        <p:spPr>
          <a:xfrm>
            <a:off x="534869" y="2086412"/>
            <a:ext cx="3567799" cy="2468880"/>
          </a:xfrm>
          <a:solidFill>
            <a:schemeClr val="bg1"/>
          </a:solidFill>
        </p:spPr>
        <p:txBody>
          <a:bodyPr/>
          <a:lstStyle/>
          <a:p>
            <a:endParaRPr lang="en-US" dirty="0"/>
          </a:p>
        </p:txBody>
      </p:sp>
      <p:sp>
        <p:nvSpPr>
          <p:cNvPr id="21" name="Text Placeholder 3">
            <a:extLst>
              <a:ext uri="{FF2B5EF4-FFF2-40B4-BE49-F238E27FC236}">
                <a16:creationId xmlns:a16="http://schemas.microsoft.com/office/drawing/2014/main" id="{5446FD62-3AD4-3964-C1EA-E14DF26757B5}"/>
              </a:ext>
            </a:extLst>
          </p:cNvPr>
          <p:cNvSpPr>
            <a:spLocks noGrp="1"/>
          </p:cNvSpPr>
          <p:nvPr>
            <p:ph type="body" idx="15"/>
          </p:nvPr>
        </p:nvSpPr>
        <p:spPr>
          <a:xfrm>
            <a:off x="4222931" y="2086412"/>
            <a:ext cx="3730752" cy="2468880"/>
          </a:xfrm>
        </p:spPr>
        <p:txBody>
          <a:bodyPr/>
          <a:lstStyle/>
          <a:p>
            <a:endParaRPr lang="en-US" dirty="0"/>
          </a:p>
        </p:txBody>
      </p:sp>
      <p:sp>
        <p:nvSpPr>
          <p:cNvPr id="23" name="Text Placeholder 4">
            <a:extLst>
              <a:ext uri="{FF2B5EF4-FFF2-40B4-BE49-F238E27FC236}">
                <a16:creationId xmlns:a16="http://schemas.microsoft.com/office/drawing/2014/main" id="{EA5022CE-30EA-0548-11EF-FEE5CC98A7EE}"/>
              </a:ext>
            </a:extLst>
          </p:cNvPr>
          <p:cNvSpPr>
            <a:spLocks noGrp="1"/>
          </p:cNvSpPr>
          <p:nvPr>
            <p:ph type="body" idx="16"/>
          </p:nvPr>
        </p:nvSpPr>
        <p:spPr>
          <a:xfrm>
            <a:off x="8073946" y="2086412"/>
            <a:ext cx="3666336" cy="2468880"/>
          </a:xfrm>
          <a:solidFill>
            <a:schemeClr val="bg1"/>
          </a:solidFill>
        </p:spPr>
        <p:txBody>
          <a:bodyPr/>
          <a:lstStyle/>
          <a:p>
            <a:endParaRPr lang="en-US" dirty="0"/>
          </a:p>
        </p:txBody>
      </p:sp>
      <p:sp>
        <p:nvSpPr>
          <p:cNvPr id="35" name="Content Placeholder 34">
            <a:extLst>
              <a:ext uri="{FF2B5EF4-FFF2-40B4-BE49-F238E27FC236}">
                <a16:creationId xmlns:a16="http://schemas.microsoft.com/office/drawing/2014/main" id="{6F26180A-DD9C-CF8F-F790-8AAAAA95DAC5}"/>
              </a:ext>
            </a:extLst>
          </p:cNvPr>
          <p:cNvSpPr>
            <a:spLocks noGrp="1"/>
          </p:cNvSpPr>
          <p:nvPr>
            <p:ph sz="half" idx="2"/>
          </p:nvPr>
        </p:nvSpPr>
        <p:spPr>
          <a:xfrm>
            <a:off x="534868" y="4808727"/>
            <a:ext cx="8421688" cy="1661922"/>
          </a:xfrm>
        </p:spPr>
        <p:txBody>
          <a:bodyPr>
            <a:normAutofit lnSpcReduction="10000"/>
          </a:bodyPr>
          <a:lstStyle/>
          <a:p>
            <a:pPr marL="285750" indent="-285750" algn="l">
              <a:buFont typeface="Arial" panose="020B0604020202020204" pitchFamily="34" charset="0"/>
              <a:buChar char="•"/>
            </a:pPr>
            <a:r>
              <a:rPr lang="en-US" sz="1400" dirty="0">
                <a:solidFill>
                  <a:schemeClr val="tx1"/>
                </a:solidFill>
              </a:rPr>
              <a:t>The testing results from the charts above was based on extracting the three desired health parameters over a 30 second interval.</a:t>
            </a:r>
          </a:p>
          <a:p>
            <a:pPr marL="285750" indent="-285750" algn="l">
              <a:buFont typeface="Arial" panose="020B0604020202020204" pitchFamily="34" charset="0"/>
              <a:buChar char="•"/>
            </a:pPr>
            <a:r>
              <a:rPr lang="en-US" sz="1400" dirty="0">
                <a:solidFill>
                  <a:schemeClr val="tx1"/>
                </a:solidFill>
              </a:rPr>
              <a:t>After obtaining a value for each second, the results from the two measuring devices were compared, using the percent error formula.</a:t>
            </a:r>
          </a:p>
          <a:p>
            <a:pPr marL="285750" indent="-285750" algn="l">
              <a:buFont typeface="Arial" panose="020B0604020202020204" pitchFamily="34" charset="0"/>
              <a:buChar char="•"/>
            </a:pPr>
            <a:r>
              <a:rPr lang="en-US" sz="1400" dirty="0">
                <a:solidFill>
                  <a:schemeClr val="tx1"/>
                </a:solidFill>
              </a:rPr>
              <a:t>Using the mean of the 30 values, a cumulative percent error was calculated for each vital sign (results table shown on next slide)</a:t>
            </a:r>
          </a:p>
          <a:p>
            <a:pPr marL="285750" indent="-285750" algn="l">
              <a:buFont typeface="Arial" panose="020B0604020202020204" pitchFamily="34" charset="0"/>
              <a:buChar char="•"/>
            </a:pPr>
            <a:endParaRPr lang="en-US" sz="1400" dirty="0">
              <a:solidFill>
                <a:schemeClr val="bg1"/>
              </a:solidFill>
            </a:endParaRPr>
          </a:p>
        </p:txBody>
      </p:sp>
      <p:graphicFrame>
        <p:nvGraphicFramePr>
          <p:cNvPr id="24" name="Chart 23">
            <a:extLst>
              <a:ext uri="{FF2B5EF4-FFF2-40B4-BE49-F238E27FC236}">
                <a16:creationId xmlns:a16="http://schemas.microsoft.com/office/drawing/2014/main" id="{9CCD25A2-0241-0232-02B0-BD14DF87810E}"/>
              </a:ext>
            </a:extLst>
          </p:cNvPr>
          <p:cNvGraphicFramePr>
            <a:graphicFrameLocks/>
          </p:cNvGraphicFramePr>
          <p:nvPr>
            <p:extLst>
              <p:ext uri="{D42A27DB-BD31-4B8C-83A1-F6EECF244321}">
                <p14:modId xmlns:p14="http://schemas.microsoft.com/office/powerpoint/2010/main" val="3831062044"/>
              </p:ext>
            </p:extLst>
          </p:nvPr>
        </p:nvGraphicFramePr>
        <p:xfrm>
          <a:off x="8073945" y="2189549"/>
          <a:ext cx="3666337" cy="22626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27">
            <a:extLst>
              <a:ext uri="{FF2B5EF4-FFF2-40B4-BE49-F238E27FC236}">
                <a16:creationId xmlns:a16="http://schemas.microsoft.com/office/drawing/2014/main" id="{1C2B7C7F-D560-71C1-CFC0-2DDEFC59460E}"/>
              </a:ext>
            </a:extLst>
          </p:cNvPr>
          <p:cNvGraphicFramePr>
            <a:graphicFrameLocks/>
          </p:cNvGraphicFramePr>
          <p:nvPr>
            <p:extLst>
              <p:ext uri="{D42A27DB-BD31-4B8C-83A1-F6EECF244321}">
                <p14:modId xmlns:p14="http://schemas.microsoft.com/office/powerpoint/2010/main" val="208223445"/>
              </p:ext>
            </p:extLst>
          </p:nvPr>
        </p:nvGraphicFramePr>
        <p:xfrm>
          <a:off x="4222931" y="2080060"/>
          <a:ext cx="3730753" cy="2468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7A80A425-E392-A5C1-9AE1-56C82370AAB2}"/>
              </a:ext>
            </a:extLst>
          </p:cNvPr>
          <p:cNvGraphicFramePr>
            <a:graphicFrameLocks/>
          </p:cNvGraphicFramePr>
          <p:nvPr>
            <p:extLst>
              <p:ext uri="{D42A27DB-BD31-4B8C-83A1-F6EECF244321}">
                <p14:modId xmlns:p14="http://schemas.microsoft.com/office/powerpoint/2010/main" val="1474657834"/>
              </p:ext>
            </p:extLst>
          </p:nvPr>
        </p:nvGraphicFramePr>
        <p:xfrm>
          <a:off x="534868" y="1981544"/>
          <a:ext cx="3567799" cy="25673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26299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3" name="Rectangle 2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25" name="Straight Connector 2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ECDBF152-4314-E4D0-6A07-0FE90EAC8E3D}"/>
              </a:ext>
            </a:extLst>
          </p:cNvPr>
          <p:cNvSpPr>
            <a:spLocks noGrp="1"/>
          </p:cNvSpPr>
          <p:nvPr>
            <p:ph type="title"/>
          </p:nvPr>
        </p:nvSpPr>
        <p:spPr>
          <a:xfrm>
            <a:off x="8141110" y="639097"/>
            <a:ext cx="3401961" cy="3686015"/>
          </a:xfrm>
        </p:spPr>
        <p:txBody>
          <a:bodyPr vert="horz" lIns="91440" tIns="45720" rIns="91440" bIns="45720" rtlCol="0" anchor="b">
            <a:normAutofit/>
          </a:bodyPr>
          <a:lstStyle/>
          <a:p>
            <a:pPr algn="l"/>
            <a:r>
              <a:rPr lang="en-US" sz="4800" spc="-50" dirty="0">
                <a:solidFill>
                  <a:schemeClr val="tx1">
                    <a:lumMod val="85000"/>
                    <a:lumOff val="15000"/>
                  </a:schemeClr>
                </a:solidFill>
              </a:rPr>
              <a:t>Results and Validation</a:t>
            </a:r>
            <a:br>
              <a:rPr lang="en-US" sz="6100" spc="-50" dirty="0">
                <a:solidFill>
                  <a:schemeClr val="tx1">
                    <a:lumMod val="85000"/>
                    <a:lumOff val="15000"/>
                  </a:schemeClr>
                </a:solidFill>
              </a:rPr>
            </a:br>
            <a:endParaRPr lang="en-US" sz="6100" spc="-50" dirty="0">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3" name="Rectangle 3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aphicFrame>
        <p:nvGraphicFramePr>
          <p:cNvPr id="11" name="Table 10">
            <a:extLst>
              <a:ext uri="{FF2B5EF4-FFF2-40B4-BE49-F238E27FC236}">
                <a16:creationId xmlns:a16="http://schemas.microsoft.com/office/drawing/2014/main" id="{0A0ED2BD-7277-39AC-2598-09DFEDA02CD2}"/>
              </a:ext>
            </a:extLst>
          </p:cNvPr>
          <p:cNvGraphicFramePr>
            <a:graphicFrameLocks noGrp="1"/>
          </p:cNvGraphicFramePr>
          <p:nvPr>
            <p:extLst>
              <p:ext uri="{D42A27DB-BD31-4B8C-83A1-F6EECF244321}">
                <p14:modId xmlns:p14="http://schemas.microsoft.com/office/powerpoint/2010/main" val="874598276"/>
              </p:ext>
            </p:extLst>
          </p:nvPr>
        </p:nvGraphicFramePr>
        <p:xfrm>
          <a:off x="648929" y="980617"/>
          <a:ext cx="6912218" cy="4570794"/>
        </p:xfrm>
        <a:graphic>
          <a:graphicData uri="http://schemas.openxmlformats.org/drawingml/2006/table">
            <a:tbl>
              <a:tblPr firstRow="1" firstCol="1" bandRow="1">
                <a:tableStyleId>{9DCAF9ED-07DC-4A11-8D7F-57B35C25682E}</a:tableStyleId>
              </a:tblPr>
              <a:tblGrid>
                <a:gridCol w="1850591">
                  <a:extLst>
                    <a:ext uri="{9D8B030D-6E8A-4147-A177-3AD203B41FA5}">
                      <a16:colId xmlns:a16="http://schemas.microsoft.com/office/drawing/2014/main" val="706114038"/>
                    </a:ext>
                  </a:extLst>
                </a:gridCol>
                <a:gridCol w="1909165">
                  <a:extLst>
                    <a:ext uri="{9D8B030D-6E8A-4147-A177-3AD203B41FA5}">
                      <a16:colId xmlns:a16="http://schemas.microsoft.com/office/drawing/2014/main" val="1300801798"/>
                    </a:ext>
                  </a:extLst>
                </a:gridCol>
                <a:gridCol w="1865858">
                  <a:extLst>
                    <a:ext uri="{9D8B030D-6E8A-4147-A177-3AD203B41FA5}">
                      <a16:colId xmlns:a16="http://schemas.microsoft.com/office/drawing/2014/main" val="3081774126"/>
                    </a:ext>
                  </a:extLst>
                </a:gridCol>
                <a:gridCol w="1286604">
                  <a:extLst>
                    <a:ext uri="{9D8B030D-6E8A-4147-A177-3AD203B41FA5}">
                      <a16:colId xmlns:a16="http://schemas.microsoft.com/office/drawing/2014/main" val="1159205520"/>
                    </a:ext>
                  </a:extLst>
                </a:gridCol>
              </a:tblGrid>
              <a:tr h="1376565">
                <a:tc>
                  <a:txBody>
                    <a:bodyPr/>
                    <a:lstStyle/>
                    <a:p>
                      <a:pPr marL="0" marR="0">
                        <a:lnSpc>
                          <a:spcPct val="150000"/>
                        </a:lnSpc>
                        <a:buNone/>
                      </a:pPr>
                      <a:r>
                        <a:rPr lang="en-US" sz="2000" kern="100" dirty="0">
                          <a:effectLst/>
                        </a:rPr>
                        <a:t> </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 </a:t>
                      </a:r>
                    </a:p>
                    <a:p>
                      <a:pPr marL="0" marR="0" algn="ctr">
                        <a:lnSpc>
                          <a:spcPct val="150000"/>
                        </a:lnSpc>
                        <a:buNone/>
                      </a:pPr>
                      <a:r>
                        <a:rPr lang="en-US" sz="2000" kern="100" dirty="0">
                          <a:effectLst/>
                        </a:rPr>
                        <a:t>Experimental</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 </a:t>
                      </a:r>
                    </a:p>
                    <a:p>
                      <a:pPr marL="0" marR="0" algn="ctr">
                        <a:lnSpc>
                          <a:spcPct val="150000"/>
                        </a:lnSpc>
                        <a:buNone/>
                      </a:pPr>
                      <a:r>
                        <a:rPr lang="en-US" sz="2000" kern="100" dirty="0">
                          <a:effectLst/>
                        </a:rPr>
                        <a:t>Actual</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 </a:t>
                      </a:r>
                    </a:p>
                    <a:p>
                      <a:pPr marL="0" marR="0" algn="ctr">
                        <a:lnSpc>
                          <a:spcPct val="150000"/>
                        </a:lnSpc>
                        <a:buNone/>
                      </a:pPr>
                      <a:r>
                        <a:rPr lang="en-US" sz="2000" kern="100" dirty="0">
                          <a:effectLst/>
                        </a:rPr>
                        <a:t>Percent Error</a:t>
                      </a:r>
                      <a:endParaRPr lang="en-US" sz="2000" kern="100" dirty="0">
                        <a:effectLst/>
                        <a:latin typeface="+mn-lt"/>
                        <a:ea typeface="Times New Roman" panose="02020603050405020304" pitchFamily="18" charset="0"/>
                      </a:endParaRPr>
                    </a:p>
                  </a:txBody>
                  <a:tcPr marL="130230" marR="130230" marT="0" marB="0"/>
                </a:tc>
                <a:extLst>
                  <a:ext uri="{0D108BD9-81ED-4DB2-BD59-A6C34878D82A}">
                    <a16:rowId xmlns:a16="http://schemas.microsoft.com/office/drawing/2014/main" val="3536615654"/>
                  </a:ext>
                </a:extLst>
              </a:tr>
              <a:tr h="908832">
                <a:tc>
                  <a:txBody>
                    <a:bodyPr/>
                    <a:lstStyle/>
                    <a:p>
                      <a:pPr marL="0" marR="0">
                        <a:lnSpc>
                          <a:spcPct val="150000"/>
                        </a:lnSpc>
                        <a:buNone/>
                      </a:pPr>
                      <a:r>
                        <a:rPr lang="en-US" sz="2000" kern="100" dirty="0">
                          <a:effectLst/>
                        </a:rPr>
                        <a:t>Heart Rate (bpm)</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57.67</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61.40</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6.07%</a:t>
                      </a:r>
                      <a:endParaRPr lang="en-US" sz="2000" kern="100" dirty="0">
                        <a:effectLst/>
                        <a:latin typeface="+mn-lt"/>
                        <a:ea typeface="Times New Roman" panose="02020603050405020304" pitchFamily="18" charset="0"/>
                      </a:endParaRPr>
                    </a:p>
                  </a:txBody>
                  <a:tcPr marL="130230" marR="130230" marT="0" marB="0"/>
                </a:tc>
                <a:extLst>
                  <a:ext uri="{0D108BD9-81ED-4DB2-BD59-A6C34878D82A}">
                    <a16:rowId xmlns:a16="http://schemas.microsoft.com/office/drawing/2014/main" val="521898115"/>
                  </a:ext>
                </a:extLst>
              </a:tr>
              <a:tr h="1376565">
                <a:tc>
                  <a:txBody>
                    <a:bodyPr/>
                    <a:lstStyle/>
                    <a:p>
                      <a:pPr marL="0" marR="0">
                        <a:lnSpc>
                          <a:spcPct val="150000"/>
                        </a:lnSpc>
                        <a:buNone/>
                      </a:pPr>
                      <a:r>
                        <a:rPr lang="en-US" sz="2000" kern="100" dirty="0">
                          <a:effectLst/>
                        </a:rPr>
                        <a:t>Core Temperature F(C)</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99.32(37.40)</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97.22(36.23)</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2.16%</a:t>
                      </a:r>
                      <a:endParaRPr lang="en-US" sz="2000" kern="100" dirty="0">
                        <a:effectLst/>
                        <a:latin typeface="+mn-lt"/>
                        <a:ea typeface="Times New Roman" panose="02020603050405020304" pitchFamily="18" charset="0"/>
                      </a:endParaRPr>
                    </a:p>
                  </a:txBody>
                  <a:tcPr marL="130230" marR="130230" marT="0" marB="0"/>
                </a:tc>
                <a:extLst>
                  <a:ext uri="{0D108BD9-81ED-4DB2-BD59-A6C34878D82A}">
                    <a16:rowId xmlns:a16="http://schemas.microsoft.com/office/drawing/2014/main" val="3739173315"/>
                  </a:ext>
                </a:extLst>
              </a:tr>
              <a:tr h="908832">
                <a:tc>
                  <a:txBody>
                    <a:bodyPr/>
                    <a:lstStyle/>
                    <a:p>
                      <a:pPr marL="0" marR="0">
                        <a:lnSpc>
                          <a:spcPct val="150000"/>
                        </a:lnSpc>
                        <a:buNone/>
                      </a:pPr>
                      <a:r>
                        <a:rPr lang="en-US" sz="2000" kern="100" dirty="0">
                          <a:effectLst/>
                        </a:rPr>
                        <a:t>Blood Oxygen (%)</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96.20</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97.22</a:t>
                      </a:r>
                      <a:endParaRPr lang="en-US" sz="2000" kern="100" dirty="0">
                        <a:effectLst/>
                        <a:latin typeface="+mn-lt"/>
                        <a:ea typeface="Times New Roman" panose="02020603050405020304" pitchFamily="18" charset="0"/>
                      </a:endParaRPr>
                    </a:p>
                  </a:txBody>
                  <a:tcPr marL="130230" marR="130230" marT="0" marB="0"/>
                </a:tc>
                <a:tc>
                  <a:txBody>
                    <a:bodyPr/>
                    <a:lstStyle/>
                    <a:p>
                      <a:pPr marL="0" marR="0" algn="ctr">
                        <a:lnSpc>
                          <a:spcPct val="150000"/>
                        </a:lnSpc>
                        <a:buNone/>
                      </a:pPr>
                      <a:r>
                        <a:rPr lang="en-US" sz="2000" kern="100" dirty="0">
                          <a:effectLst/>
                        </a:rPr>
                        <a:t>1.05%</a:t>
                      </a:r>
                      <a:endParaRPr lang="en-US" sz="2000" kern="100" dirty="0">
                        <a:effectLst/>
                        <a:latin typeface="+mn-lt"/>
                        <a:ea typeface="Times New Roman" panose="02020603050405020304" pitchFamily="18" charset="0"/>
                      </a:endParaRPr>
                    </a:p>
                  </a:txBody>
                  <a:tcPr marL="130230" marR="130230" marT="0" marB="0"/>
                </a:tc>
                <a:extLst>
                  <a:ext uri="{0D108BD9-81ED-4DB2-BD59-A6C34878D82A}">
                    <a16:rowId xmlns:a16="http://schemas.microsoft.com/office/drawing/2014/main" val="1629241204"/>
                  </a:ext>
                </a:extLst>
              </a:tr>
            </a:tbl>
          </a:graphicData>
        </a:graphic>
      </p:graphicFrame>
    </p:spTree>
    <p:extLst>
      <p:ext uri="{BB962C8B-B14F-4D97-AF65-F5344CB8AC3E}">
        <p14:creationId xmlns:p14="http://schemas.microsoft.com/office/powerpoint/2010/main" val="391163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21E0-0961-0449-7AD2-DE0ABA9DD876}"/>
              </a:ext>
            </a:extLst>
          </p:cNvPr>
          <p:cNvSpPr>
            <a:spLocks noGrp="1"/>
          </p:cNvSpPr>
          <p:nvPr>
            <p:ph type="title"/>
          </p:nvPr>
        </p:nvSpPr>
        <p:spPr>
          <a:xfrm>
            <a:off x="137919" y="795390"/>
            <a:ext cx="6064696" cy="915344"/>
          </a:xfrm>
        </p:spPr>
        <p:txBody>
          <a:bodyPr>
            <a:normAutofit/>
          </a:bodyPr>
          <a:lstStyle/>
          <a:p>
            <a:r>
              <a:rPr lang="en-US" sz="4800" dirty="0"/>
              <a:t>Broader Impacts</a:t>
            </a:r>
          </a:p>
        </p:txBody>
      </p:sp>
      <p:sp>
        <p:nvSpPr>
          <p:cNvPr id="3" name="Date Placeholder 2">
            <a:extLst>
              <a:ext uri="{FF2B5EF4-FFF2-40B4-BE49-F238E27FC236}">
                <a16:creationId xmlns:a16="http://schemas.microsoft.com/office/drawing/2014/main" id="{729F796D-E37A-C6C9-D888-B958496ED907}"/>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602F3CD7-E63E-0F13-093A-9F048A74DE9C}"/>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73492EFE-45DA-69C3-B4E8-02BDB783884F}"/>
              </a:ext>
            </a:extLst>
          </p:cNvPr>
          <p:cNvSpPr>
            <a:spLocks noGrp="1"/>
          </p:cNvSpPr>
          <p:nvPr>
            <p:ph type="sldNum" sz="quarter" idx="12"/>
          </p:nvPr>
        </p:nvSpPr>
        <p:spPr/>
        <p:txBody>
          <a:bodyPr/>
          <a:lstStyle/>
          <a:p>
            <a:fld id="{B5CEABB6-07DC-46E8-9B57-56EC44A396E5}" type="slidenum">
              <a:rPr lang="en-US" smtClean="0"/>
              <a:t>16</a:t>
            </a:fld>
            <a:endParaRPr lang="en-US" dirty="0"/>
          </a:p>
        </p:txBody>
      </p:sp>
      <p:graphicFrame>
        <p:nvGraphicFramePr>
          <p:cNvPr id="10" name="Content Placeholder 9">
            <a:extLst>
              <a:ext uri="{FF2B5EF4-FFF2-40B4-BE49-F238E27FC236}">
                <a16:creationId xmlns:a16="http://schemas.microsoft.com/office/drawing/2014/main" id="{F288792B-3B65-0811-D594-805CE4A40D1C}"/>
              </a:ext>
            </a:extLst>
          </p:cNvPr>
          <p:cNvGraphicFramePr>
            <a:graphicFrameLocks noGrp="1"/>
          </p:cNvGraphicFramePr>
          <p:nvPr>
            <p:ph sz="quarter" idx="16"/>
            <p:extLst>
              <p:ext uri="{D42A27DB-BD31-4B8C-83A1-F6EECF244321}">
                <p14:modId xmlns:p14="http://schemas.microsoft.com/office/powerpoint/2010/main" val="2781834410"/>
              </p:ext>
            </p:extLst>
          </p:nvPr>
        </p:nvGraphicFramePr>
        <p:xfrm>
          <a:off x="6452108" y="443899"/>
          <a:ext cx="4760375" cy="5526024"/>
        </p:xfrm>
        <a:graphic>
          <a:graphicData uri="http://schemas.openxmlformats.org/drawingml/2006/table">
            <a:tbl>
              <a:tblPr firstRow="1" firstCol="1" bandRow="1">
                <a:tableStyleId>{72833802-FEF1-4C79-8D5D-14CF1EAF98D9}</a:tableStyleId>
              </a:tblPr>
              <a:tblGrid>
                <a:gridCol w="1056054">
                  <a:extLst>
                    <a:ext uri="{9D8B030D-6E8A-4147-A177-3AD203B41FA5}">
                      <a16:colId xmlns:a16="http://schemas.microsoft.com/office/drawing/2014/main" val="1238217766"/>
                    </a:ext>
                  </a:extLst>
                </a:gridCol>
                <a:gridCol w="3704321">
                  <a:extLst>
                    <a:ext uri="{9D8B030D-6E8A-4147-A177-3AD203B41FA5}">
                      <a16:colId xmlns:a16="http://schemas.microsoft.com/office/drawing/2014/main" val="610558632"/>
                    </a:ext>
                  </a:extLst>
                </a:gridCol>
              </a:tblGrid>
              <a:tr h="406198">
                <a:tc gridSpan="2">
                  <a:txBody>
                    <a:bodyPr/>
                    <a:lstStyle/>
                    <a:p>
                      <a:pPr marL="457200" marR="0" indent="457200" algn="ctr">
                        <a:lnSpc>
                          <a:spcPct val="150000"/>
                        </a:lnSpc>
                        <a:buNone/>
                      </a:pPr>
                      <a:r>
                        <a:rPr lang="en-US" sz="1000" kern="100" dirty="0">
                          <a:effectLst/>
                          <a:latin typeface="+mn-lt"/>
                        </a:rPr>
                        <a:t> </a:t>
                      </a:r>
                    </a:p>
                    <a:p>
                      <a:pPr marL="0" marR="0" algn="ctr">
                        <a:lnSpc>
                          <a:spcPct val="150000"/>
                        </a:lnSpc>
                        <a:spcAft>
                          <a:spcPts val="800"/>
                        </a:spcAft>
                        <a:buNone/>
                      </a:pPr>
                      <a:r>
                        <a:rPr lang="en-US" sz="1000" kern="100" dirty="0">
                          <a:effectLst/>
                          <a:latin typeface="+mn-lt"/>
                        </a:rPr>
                        <a:t>Ethical and Professional Considerations</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tc hMerge="1">
                  <a:txBody>
                    <a:bodyPr/>
                    <a:lstStyle/>
                    <a:p>
                      <a:endParaRPr lang="en-US"/>
                    </a:p>
                  </a:txBody>
                  <a:tcPr/>
                </a:tc>
                <a:extLst>
                  <a:ext uri="{0D108BD9-81ED-4DB2-BD59-A6C34878D82A}">
                    <a16:rowId xmlns:a16="http://schemas.microsoft.com/office/drawing/2014/main" val="524722934"/>
                  </a:ext>
                </a:extLst>
              </a:tr>
              <a:tr h="633561">
                <a:tc>
                  <a:txBody>
                    <a:bodyPr/>
                    <a:lstStyle/>
                    <a:p>
                      <a:pPr marL="0" marR="0" algn="ctr">
                        <a:lnSpc>
                          <a:spcPct val="150000"/>
                        </a:lnSpc>
                        <a:buNone/>
                      </a:pPr>
                      <a:r>
                        <a:rPr lang="en-US" sz="1000" kern="100">
                          <a:effectLst/>
                          <a:latin typeface="+mn-lt"/>
                        </a:rPr>
                        <a:t> </a:t>
                      </a:r>
                    </a:p>
                    <a:p>
                      <a:pPr marL="0" marR="0">
                        <a:lnSpc>
                          <a:spcPct val="150000"/>
                        </a:lnSpc>
                        <a:buNone/>
                      </a:pPr>
                      <a:r>
                        <a:rPr lang="en-US" sz="1000" kern="100">
                          <a:effectLst/>
                          <a:latin typeface="+mn-lt"/>
                        </a:rPr>
                        <a:t> </a:t>
                      </a:r>
                    </a:p>
                    <a:p>
                      <a:pPr marL="0" marR="0" algn="ctr">
                        <a:lnSpc>
                          <a:spcPct val="150000"/>
                        </a:lnSpc>
                        <a:buNone/>
                      </a:pPr>
                      <a:r>
                        <a:rPr lang="en-US" sz="1000" kern="100">
                          <a:effectLst/>
                          <a:latin typeface="+mn-lt"/>
                        </a:rPr>
                        <a:t>Public Health</a:t>
                      </a:r>
                      <a:endParaRPr lang="en-US" sz="1000" kern="100">
                        <a:effectLst/>
                        <a:latin typeface="+mn-lt"/>
                        <a:ea typeface="Aptos" panose="020B0004020202020204" pitchFamily="34" charset="0"/>
                        <a:cs typeface="Times New Roman" panose="02020603050405020304" pitchFamily="18" charset="0"/>
                      </a:endParaRPr>
                    </a:p>
                  </a:txBody>
                  <a:tcPr marL="37918" marR="37918" marT="0" marB="0"/>
                </a:tc>
                <a:tc>
                  <a:txBody>
                    <a:bodyPr/>
                    <a:lstStyle/>
                    <a:p>
                      <a:pPr marL="0" marR="0">
                        <a:lnSpc>
                          <a:spcPct val="150000"/>
                        </a:lnSpc>
                        <a:buNone/>
                      </a:pPr>
                      <a:r>
                        <a:rPr lang="en-US" sz="1000" kern="100" dirty="0">
                          <a:effectLst/>
                          <a:latin typeface="+mn-lt"/>
                        </a:rPr>
                        <a:t> </a:t>
                      </a:r>
                    </a:p>
                    <a:p>
                      <a:pPr marL="0" marR="0">
                        <a:lnSpc>
                          <a:spcPct val="150000"/>
                        </a:lnSpc>
                        <a:spcAft>
                          <a:spcPts val="800"/>
                        </a:spcAft>
                        <a:buNone/>
                      </a:pPr>
                      <a:r>
                        <a:rPr lang="en-US" sz="1000" kern="100" dirty="0">
                          <a:effectLst/>
                          <a:latin typeface="+mn-lt"/>
                        </a:rPr>
                        <a:t>Aligning with the Hippocratic Oath and the National Society of Professional Engineers (NSPE) Code of Ethics, the user’s health and well-being will be protected.</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extLst>
                  <a:ext uri="{0D108BD9-81ED-4DB2-BD59-A6C34878D82A}">
                    <a16:rowId xmlns:a16="http://schemas.microsoft.com/office/drawing/2014/main" val="3423578746"/>
                  </a:ext>
                </a:extLst>
              </a:tr>
              <a:tr h="0">
                <a:tc>
                  <a:txBody>
                    <a:bodyPr/>
                    <a:lstStyle/>
                    <a:p>
                      <a:pPr marL="0" marR="0" algn="ctr">
                        <a:lnSpc>
                          <a:spcPct val="150000"/>
                        </a:lnSpc>
                        <a:buNone/>
                      </a:pPr>
                      <a:r>
                        <a:rPr lang="en-US" sz="1000" kern="100" dirty="0">
                          <a:effectLst/>
                          <a:latin typeface="+mn-lt"/>
                        </a:rPr>
                        <a:t>  </a:t>
                      </a:r>
                    </a:p>
                    <a:p>
                      <a:pPr marL="0" marR="0" algn="ctr">
                        <a:lnSpc>
                          <a:spcPct val="150000"/>
                        </a:lnSpc>
                        <a:buNone/>
                      </a:pPr>
                      <a:r>
                        <a:rPr lang="en-US" sz="1000" kern="100" dirty="0">
                          <a:effectLst/>
                          <a:latin typeface="+mn-lt"/>
                        </a:rPr>
                        <a:t>Safety/Wellness</a:t>
                      </a:r>
                    </a:p>
                    <a:p>
                      <a:pPr marL="0" marR="0" algn="ctr">
                        <a:lnSpc>
                          <a:spcPct val="150000"/>
                        </a:lnSpc>
                        <a:buNone/>
                      </a:pPr>
                      <a:r>
                        <a:rPr lang="en-US" sz="1000" kern="100" dirty="0">
                          <a:effectLst/>
                          <a:latin typeface="+mn-lt"/>
                        </a:rPr>
                        <a:t> </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tc>
                  <a:txBody>
                    <a:bodyPr/>
                    <a:lstStyle/>
                    <a:p>
                      <a:pPr marL="0" marR="0">
                        <a:lnSpc>
                          <a:spcPct val="150000"/>
                        </a:lnSpc>
                        <a:buNone/>
                      </a:pPr>
                      <a:r>
                        <a:rPr lang="en-US" sz="1000" kern="100" dirty="0">
                          <a:effectLst/>
                          <a:latin typeface="+mn-lt"/>
                        </a:rPr>
                        <a:t> </a:t>
                      </a:r>
                    </a:p>
                    <a:p>
                      <a:pPr marL="0" marR="0">
                        <a:lnSpc>
                          <a:spcPct val="150000"/>
                        </a:lnSpc>
                        <a:spcAft>
                          <a:spcPts val="800"/>
                        </a:spcAft>
                        <a:buNone/>
                      </a:pPr>
                      <a:r>
                        <a:rPr lang="en-US" sz="1000" kern="100" dirty="0">
                          <a:effectLst/>
                          <a:latin typeface="+mn-lt"/>
                        </a:rPr>
                        <a:t>The device shall be tested on the subject in normal conditions, using safe practices and assistance on standby.</a:t>
                      </a:r>
                      <a:br>
                        <a:rPr lang="en-US" sz="1000" kern="100" dirty="0">
                          <a:effectLst/>
                          <a:latin typeface="+mn-lt"/>
                        </a:rPr>
                      </a:b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extLst>
                  <a:ext uri="{0D108BD9-81ED-4DB2-BD59-A6C34878D82A}">
                    <a16:rowId xmlns:a16="http://schemas.microsoft.com/office/drawing/2014/main" val="2133720788"/>
                  </a:ext>
                </a:extLst>
              </a:tr>
              <a:tr h="0">
                <a:tc>
                  <a:txBody>
                    <a:bodyPr/>
                    <a:lstStyle/>
                    <a:p>
                      <a:pPr marL="0" marR="0" algn="ctr">
                        <a:lnSpc>
                          <a:spcPct val="150000"/>
                        </a:lnSpc>
                        <a:buNone/>
                      </a:pPr>
                      <a:r>
                        <a:rPr lang="en-US" sz="1000" kern="100">
                          <a:effectLst/>
                          <a:latin typeface="+mn-lt"/>
                        </a:rPr>
                        <a:t> </a:t>
                      </a:r>
                    </a:p>
                    <a:p>
                      <a:pPr marL="0" marR="0" algn="ctr">
                        <a:lnSpc>
                          <a:spcPct val="150000"/>
                        </a:lnSpc>
                        <a:buNone/>
                      </a:pPr>
                      <a:r>
                        <a:rPr lang="en-US" sz="1000" kern="100">
                          <a:effectLst/>
                          <a:latin typeface="+mn-lt"/>
                        </a:rPr>
                        <a:t>Global Impact</a:t>
                      </a:r>
                      <a:endParaRPr lang="en-US" sz="1000" kern="100">
                        <a:effectLst/>
                        <a:latin typeface="+mn-lt"/>
                        <a:ea typeface="Aptos" panose="020B0004020202020204" pitchFamily="34" charset="0"/>
                        <a:cs typeface="Times New Roman" panose="02020603050405020304" pitchFamily="18" charset="0"/>
                      </a:endParaRPr>
                    </a:p>
                  </a:txBody>
                  <a:tcPr marL="37918" marR="37918" marT="0" marB="0"/>
                </a:tc>
                <a:tc>
                  <a:txBody>
                    <a:bodyPr/>
                    <a:lstStyle/>
                    <a:p>
                      <a:pPr marL="0" marR="0">
                        <a:lnSpc>
                          <a:spcPct val="150000"/>
                        </a:lnSpc>
                        <a:buNone/>
                      </a:pPr>
                      <a:r>
                        <a:rPr lang="en-US" sz="1000" kern="100" dirty="0">
                          <a:effectLst/>
                          <a:latin typeface="+mn-lt"/>
                        </a:rPr>
                        <a:t> </a:t>
                      </a:r>
                    </a:p>
                    <a:p>
                      <a:pPr marL="0" marR="0">
                        <a:lnSpc>
                          <a:spcPct val="150000"/>
                        </a:lnSpc>
                        <a:spcAft>
                          <a:spcPts val="800"/>
                        </a:spcAft>
                        <a:buNone/>
                      </a:pPr>
                      <a:r>
                        <a:rPr lang="en-US" sz="1000" kern="100" dirty="0">
                          <a:effectLst/>
                          <a:latin typeface="+mn-lt"/>
                        </a:rPr>
                        <a:t>If prototype goals are accomplished, device production will span worldwide. </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extLst>
                  <a:ext uri="{0D108BD9-81ED-4DB2-BD59-A6C34878D82A}">
                    <a16:rowId xmlns:a16="http://schemas.microsoft.com/office/drawing/2014/main" val="2992432789"/>
                  </a:ext>
                </a:extLst>
              </a:tr>
              <a:tr h="0">
                <a:tc>
                  <a:txBody>
                    <a:bodyPr/>
                    <a:lstStyle/>
                    <a:p>
                      <a:pPr marL="0" marR="0" algn="ctr">
                        <a:lnSpc>
                          <a:spcPct val="150000"/>
                        </a:lnSpc>
                        <a:buNone/>
                      </a:pPr>
                      <a:endParaRPr lang="en-US" sz="1000" kern="100" dirty="0">
                        <a:effectLst/>
                        <a:latin typeface="+mn-lt"/>
                      </a:endParaRPr>
                    </a:p>
                    <a:p>
                      <a:pPr marL="0" marR="0" algn="ctr">
                        <a:lnSpc>
                          <a:spcPct val="150000"/>
                        </a:lnSpc>
                        <a:buNone/>
                      </a:pPr>
                      <a:r>
                        <a:rPr lang="en-US" sz="1000" kern="100" dirty="0">
                          <a:effectLst/>
                          <a:latin typeface="+mn-lt"/>
                        </a:rPr>
                        <a:t>Cultural Impact</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tc>
                  <a:txBody>
                    <a:bodyPr/>
                    <a:lstStyle/>
                    <a:p>
                      <a:pPr marL="0" marR="0">
                        <a:lnSpc>
                          <a:spcPct val="150000"/>
                        </a:lnSpc>
                        <a:buNone/>
                      </a:pPr>
                      <a:r>
                        <a:rPr lang="en-US" sz="1000" kern="100" dirty="0">
                          <a:effectLst/>
                          <a:latin typeface="+mn-lt"/>
                        </a:rPr>
                        <a:t> </a:t>
                      </a:r>
                    </a:p>
                    <a:p>
                      <a:pPr marL="0" marR="0">
                        <a:lnSpc>
                          <a:spcPct val="150000"/>
                        </a:lnSpc>
                        <a:spcAft>
                          <a:spcPts val="800"/>
                        </a:spcAft>
                        <a:buNone/>
                      </a:pPr>
                      <a:r>
                        <a:rPr lang="en-US" sz="1000" kern="100" dirty="0">
                          <a:effectLst/>
                          <a:latin typeface="+mn-lt"/>
                        </a:rPr>
                        <a:t>The product will create a new sub-category of wearables, featuring customizable necklace hardware, for consumer personalization. </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extLst>
                  <a:ext uri="{0D108BD9-81ED-4DB2-BD59-A6C34878D82A}">
                    <a16:rowId xmlns:a16="http://schemas.microsoft.com/office/drawing/2014/main" val="1164611421"/>
                  </a:ext>
                </a:extLst>
              </a:tr>
              <a:tr h="0">
                <a:tc>
                  <a:txBody>
                    <a:bodyPr/>
                    <a:lstStyle/>
                    <a:p>
                      <a:pPr marL="0" marR="0">
                        <a:lnSpc>
                          <a:spcPct val="150000"/>
                        </a:lnSpc>
                        <a:buNone/>
                      </a:pPr>
                      <a:r>
                        <a:rPr lang="en-US" sz="1000" kern="100">
                          <a:effectLst/>
                          <a:latin typeface="+mn-lt"/>
                        </a:rPr>
                        <a:t> </a:t>
                      </a:r>
                    </a:p>
                    <a:p>
                      <a:pPr marL="0" marR="0" algn="ctr">
                        <a:lnSpc>
                          <a:spcPct val="150000"/>
                        </a:lnSpc>
                        <a:buNone/>
                      </a:pPr>
                      <a:r>
                        <a:rPr lang="en-US" sz="1000" kern="100">
                          <a:effectLst/>
                          <a:latin typeface="+mn-lt"/>
                        </a:rPr>
                        <a:t>Social factors</a:t>
                      </a:r>
                      <a:endParaRPr lang="en-US" sz="1000" kern="100">
                        <a:effectLst/>
                        <a:latin typeface="+mn-lt"/>
                        <a:ea typeface="Aptos" panose="020B0004020202020204" pitchFamily="34" charset="0"/>
                        <a:cs typeface="Times New Roman" panose="02020603050405020304" pitchFamily="18" charset="0"/>
                      </a:endParaRPr>
                    </a:p>
                  </a:txBody>
                  <a:tcPr marL="37918" marR="37918" marT="0" marB="0"/>
                </a:tc>
                <a:tc>
                  <a:txBody>
                    <a:bodyPr/>
                    <a:lstStyle/>
                    <a:p>
                      <a:pPr marL="0" marR="0">
                        <a:lnSpc>
                          <a:spcPct val="150000"/>
                        </a:lnSpc>
                        <a:buNone/>
                      </a:pPr>
                      <a:r>
                        <a:rPr lang="en-US" sz="1000" kern="100" dirty="0">
                          <a:effectLst/>
                          <a:latin typeface="+mn-lt"/>
                        </a:rPr>
                        <a:t> </a:t>
                      </a:r>
                    </a:p>
                    <a:p>
                      <a:pPr marL="0" marR="0">
                        <a:lnSpc>
                          <a:spcPct val="150000"/>
                        </a:lnSpc>
                        <a:spcAft>
                          <a:spcPts val="800"/>
                        </a:spcAft>
                        <a:buNone/>
                      </a:pPr>
                      <a:r>
                        <a:rPr lang="en-US" sz="1000" kern="100" dirty="0">
                          <a:effectLst/>
                          <a:latin typeface="+mn-lt"/>
                        </a:rPr>
                        <a:t>The device will monitor important daily health metrics in real time and notify users to seek medical attention if necessary. </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extLst>
                  <a:ext uri="{0D108BD9-81ED-4DB2-BD59-A6C34878D82A}">
                    <a16:rowId xmlns:a16="http://schemas.microsoft.com/office/drawing/2014/main" val="3533286043"/>
                  </a:ext>
                </a:extLst>
              </a:tr>
              <a:tr h="57758">
                <a:tc>
                  <a:txBody>
                    <a:bodyPr/>
                    <a:lstStyle/>
                    <a:p>
                      <a:pPr marL="0" marR="0">
                        <a:lnSpc>
                          <a:spcPct val="150000"/>
                        </a:lnSpc>
                        <a:buNone/>
                      </a:pPr>
                      <a:r>
                        <a:rPr lang="en-US" sz="1000" kern="100" dirty="0">
                          <a:effectLst/>
                          <a:latin typeface="+mn-lt"/>
                        </a:rPr>
                        <a:t> </a:t>
                      </a:r>
                    </a:p>
                    <a:p>
                      <a:pPr marL="0" marR="0" algn="ctr">
                        <a:lnSpc>
                          <a:spcPct val="150000"/>
                        </a:lnSpc>
                        <a:buNone/>
                      </a:pPr>
                      <a:r>
                        <a:rPr lang="en-US" sz="1000" kern="100" dirty="0">
                          <a:effectLst/>
                          <a:latin typeface="+mn-lt"/>
                        </a:rPr>
                        <a:t>Environmental factors</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tc>
                  <a:txBody>
                    <a:bodyPr/>
                    <a:lstStyle/>
                    <a:p>
                      <a:pPr marL="0" marR="0">
                        <a:lnSpc>
                          <a:spcPct val="150000"/>
                        </a:lnSpc>
                        <a:buNone/>
                      </a:pPr>
                      <a:r>
                        <a:rPr lang="en-US" sz="1000" kern="100" dirty="0">
                          <a:effectLst/>
                          <a:latin typeface="+mn-lt"/>
                        </a:rPr>
                        <a:t> </a:t>
                      </a:r>
                    </a:p>
                    <a:p>
                      <a:pPr marL="0" marR="0">
                        <a:lnSpc>
                          <a:spcPct val="150000"/>
                        </a:lnSpc>
                        <a:spcAft>
                          <a:spcPts val="800"/>
                        </a:spcAft>
                        <a:buNone/>
                      </a:pPr>
                      <a:r>
                        <a:rPr lang="en-US" sz="1000" kern="100" dirty="0">
                          <a:effectLst/>
                          <a:latin typeface="+mn-lt"/>
                        </a:rPr>
                        <a:t>Device uses minimal amounts of plastics. Raw materials are non-toxic and do not contribute to hazardous waste.</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extLst>
                  <a:ext uri="{0D108BD9-81ED-4DB2-BD59-A6C34878D82A}">
                    <a16:rowId xmlns:a16="http://schemas.microsoft.com/office/drawing/2014/main" val="3824831942"/>
                  </a:ext>
                </a:extLst>
              </a:tr>
              <a:tr h="285069">
                <a:tc>
                  <a:txBody>
                    <a:bodyPr/>
                    <a:lstStyle/>
                    <a:p>
                      <a:pPr marL="0" marR="0">
                        <a:lnSpc>
                          <a:spcPct val="150000"/>
                        </a:lnSpc>
                        <a:buNone/>
                      </a:pPr>
                      <a:r>
                        <a:rPr lang="en-US" sz="1000" kern="100" dirty="0">
                          <a:effectLst/>
                          <a:latin typeface="+mn-lt"/>
                        </a:rPr>
                        <a:t> </a:t>
                      </a:r>
                    </a:p>
                    <a:p>
                      <a:pPr marL="0" marR="0" algn="ctr">
                        <a:lnSpc>
                          <a:spcPct val="150000"/>
                        </a:lnSpc>
                        <a:buNone/>
                      </a:pPr>
                      <a:r>
                        <a:rPr lang="en-US" sz="1000" kern="100" dirty="0">
                          <a:effectLst/>
                          <a:latin typeface="+mn-lt"/>
                        </a:rPr>
                        <a:t>Economic factors</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tc>
                  <a:txBody>
                    <a:bodyPr/>
                    <a:lstStyle/>
                    <a:p>
                      <a:pPr marL="0" marR="0">
                        <a:lnSpc>
                          <a:spcPct val="150000"/>
                        </a:lnSpc>
                        <a:buNone/>
                      </a:pPr>
                      <a:r>
                        <a:rPr lang="en-US" sz="1000" kern="100" dirty="0">
                          <a:effectLst/>
                          <a:latin typeface="+mn-lt"/>
                        </a:rPr>
                        <a:t> </a:t>
                      </a:r>
                    </a:p>
                    <a:p>
                      <a:pPr marL="0" marR="0">
                        <a:lnSpc>
                          <a:spcPct val="150000"/>
                        </a:lnSpc>
                        <a:spcAft>
                          <a:spcPts val="800"/>
                        </a:spcAft>
                        <a:buNone/>
                      </a:pPr>
                      <a:r>
                        <a:rPr lang="en-US" sz="1000" kern="100" dirty="0">
                          <a:effectLst/>
                          <a:latin typeface="+mn-lt"/>
                        </a:rPr>
                        <a:t>Target budget is based on market competition. For a new device, seller discretion and demand determines price. </a:t>
                      </a:r>
                      <a:endParaRPr lang="en-US" sz="1000" kern="100" dirty="0">
                        <a:effectLst/>
                        <a:latin typeface="+mn-lt"/>
                        <a:ea typeface="Aptos" panose="020B0004020202020204" pitchFamily="34" charset="0"/>
                        <a:cs typeface="Times New Roman" panose="02020603050405020304" pitchFamily="18" charset="0"/>
                      </a:endParaRPr>
                    </a:p>
                  </a:txBody>
                  <a:tcPr marL="37918" marR="37918" marT="0" marB="0"/>
                </a:tc>
                <a:extLst>
                  <a:ext uri="{0D108BD9-81ED-4DB2-BD59-A6C34878D82A}">
                    <a16:rowId xmlns:a16="http://schemas.microsoft.com/office/drawing/2014/main" val="996772897"/>
                  </a:ext>
                </a:extLst>
              </a:tr>
            </a:tbl>
          </a:graphicData>
        </a:graphic>
      </p:graphicFrame>
      <p:pic>
        <p:nvPicPr>
          <p:cNvPr id="7" name="Picture 6" descr="A beaded necklace on a black surface&#10;&#10;AI-generated content may be incorrect.">
            <a:extLst>
              <a:ext uri="{FF2B5EF4-FFF2-40B4-BE49-F238E27FC236}">
                <a16:creationId xmlns:a16="http://schemas.microsoft.com/office/drawing/2014/main" id="{3D6F407C-44E1-0A12-149B-DB61744BC574}"/>
              </a:ext>
            </a:extLst>
          </p:cNvPr>
          <p:cNvPicPr>
            <a:picLocks noChangeAspect="1"/>
          </p:cNvPicPr>
          <p:nvPr/>
        </p:nvPicPr>
        <p:blipFill>
          <a:blip r:embed="rId2"/>
          <a:stretch>
            <a:fillRect/>
          </a:stretch>
        </p:blipFill>
        <p:spPr>
          <a:xfrm>
            <a:off x="887202" y="2158663"/>
            <a:ext cx="2892425" cy="2031326"/>
          </a:xfrm>
          <a:prstGeom prst="rect">
            <a:avLst/>
          </a:prstGeom>
        </p:spPr>
      </p:pic>
      <p:pic>
        <p:nvPicPr>
          <p:cNvPr id="9" name="Picture 8" descr="A screenshot of a cell phone&#10;&#10;AI-generated content may be incorrect.">
            <a:extLst>
              <a:ext uri="{FF2B5EF4-FFF2-40B4-BE49-F238E27FC236}">
                <a16:creationId xmlns:a16="http://schemas.microsoft.com/office/drawing/2014/main" id="{4809B23A-8613-17C8-E175-DF259EBF641F}"/>
              </a:ext>
            </a:extLst>
          </p:cNvPr>
          <p:cNvPicPr>
            <a:picLocks noChangeAspect="1"/>
          </p:cNvPicPr>
          <p:nvPr/>
        </p:nvPicPr>
        <p:blipFill>
          <a:blip r:embed="rId3"/>
          <a:stretch>
            <a:fillRect/>
          </a:stretch>
        </p:blipFill>
        <p:spPr>
          <a:xfrm>
            <a:off x="4427324" y="2158663"/>
            <a:ext cx="1051455" cy="2286000"/>
          </a:xfrm>
          <a:prstGeom prst="rect">
            <a:avLst/>
          </a:prstGeom>
          <a:ln>
            <a:solidFill>
              <a:schemeClr val="tx1"/>
            </a:solidFill>
          </a:ln>
        </p:spPr>
      </p:pic>
      <p:sp>
        <p:nvSpPr>
          <p:cNvPr id="8" name="TextBox 7">
            <a:extLst>
              <a:ext uri="{FF2B5EF4-FFF2-40B4-BE49-F238E27FC236}">
                <a16:creationId xmlns:a16="http://schemas.microsoft.com/office/drawing/2014/main" id="{B3ED4E6C-7CDE-B125-B95A-D55D5A33BD4C}"/>
              </a:ext>
            </a:extLst>
          </p:cNvPr>
          <p:cNvSpPr txBox="1"/>
          <p:nvPr/>
        </p:nvSpPr>
        <p:spPr>
          <a:xfrm>
            <a:off x="979517" y="4800372"/>
            <a:ext cx="438150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Considering that this device is the first of its kind, I hope to achieve a high level of interest from tech companies to launch SynkLinx into production</a:t>
            </a:r>
          </a:p>
          <a:p>
            <a:pPr marL="285750" indent="-285750">
              <a:buFont typeface="Arial" panose="020B0604020202020204" pitchFamily="34" charset="0"/>
              <a:buChar char="•"/>
            </a:pPr>
            <a:r>
              <a:rPr lang="en-US" sz="1400" dirty="0"/>
              <a:t>I believe the impact can be made on a global scale like many of its wearable counterparts have done already. </a:t>
            </a:r>
          </a:p>
        </p:txBody>
      </p:sp>
    </p:spTree>
    <p:extLst>
      <p:ext uri="{BB962C8B-B14F-4D97-AF65-F5344CB8AC3E}">
        <p14:creationId xmlns:p14="http://schemas.microsoft.com/office/powerpoint/2010/main" val="27138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2" name="Rectangle 31">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34" name="Straight Connector 33">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177212" y="634946"/>
            <a:ext cx="3372529" cy="5055904"/>
          </a:xfrm>
        </p:spPr>
        <p:txBody>
          <a:bodyPr vert="horz" lIns="91440" tIns="45720" rIns="91440" bIns="45720" rtlCol="0" anchor="ctr">
            <a:normAutofit/>
          </a:bodyPr>
          <a:lstStyle/>
          <a:p>
            <a:pPr algn="l"/>
            <a:r>
              <a:rPr lang="en-US" sz="4100" cap="none" spc="-50" dirty="0"/>
              <a:t>Ethical Considerations</a:t>
            </a:r>
          </a:p>
        </p:txBody>
      </p:sp>
      <p:cxnSp>
        <p:nvCxnSpPr>
          <p:cNvPr id="38" name="Straight Connector 37">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2" name="Rectangle 41">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aphicFrame>
        <p:nvGraphicFramePr>
          <p:cNvPr id="26" name="Content Placeholder 2">
            <a:extLst>
              <a:ext uri="{FF2B5EF4-FFF2-40B4-BE49-F238E27FC236}">
                <a16:creationId xmlns:a16="http://schemas.microsoft.com/office/drawing/2014/main" id="{3B808992-6359-2FE6-79E5-EBC0EA4312E6}"/>
              </a:ext>
            </a:extLst>
          </p:cNvPr>
          <p:cNvGraphicFramePr/>
          <p:nvPr>
            <p:extLst>
              <p:ext uri="{D42A27DB-BD31-4B8C-83A1-F6EECF244321}">
                <p14:modId xmlns:p14="http://schemas.microsoft.com/office/powerpoint/2010/main" val="2806216847"/>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117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p:txBody>
          <a:bodyPr lIns="0">
            <a:normAutofit/>
          </a:bodyPr>
          <a:lstStyle/>
          <a:p>
            <a:r>
              <a:rPr lang="en-US" sz="4800" dirty="0">
                <a:solidFill>
                  <a:schemeClr val="tx1"/>
                </a:solidFill>
              </a:rPr>
              <a:t>Conclusion</a:t>
            </a:r>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86B38DD4-9EB8-1ED7-6B38-0F0AA3C8BFF9}"/>
              </a:ext>
            </a:extLst>
          </p:cNvPr>
          <p:cNvSpPr txBox="1">
            <a:spLocks/>
          </p:cNvSpPr>
          <p:nvPr/>
        </p:nvSpPr>
        <p:spPr>
          <a:xfrm>
            <a:off x="802987" y="2023963"/>
            <a:ext cx="10797886" cy="433065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000" dirty="0">
                <a:solidFill>
                  <a:schemeClr val="tx1"/>
                </a:solidFill>
              </a:rPr>
              <a:t>The SynkLinx device prototype was successful in collecting heart rate, blood oxygen percentage, and core temperatures through designated sensors, then transmitting the data to the iOS app for viewing</a:t>
            </a:r>
          </a:p>
          <a:p>
            <a:pPr marL="285750" indent="-285750"/>
            <a:r>
              <a:rPr lang="en-US" sz="2000" dirty="0">
                <a:solidFill>
                  <a:schemeClr val="tx1"/>
                </a:solidFill>
              </a:rPr>
              <a:t>I failed to get below my percent error goal of 5%, but it was only in the heart rate metric. There is room for improvement</a:t>
            </a:r>
          </a:p>
          <a:p>
            <a:pPr marL="285750" indent="-285750"/>
            <a:r>
              <a:rPr lang="en-US" sz="2000" dirty="0">
                <a:solidFill>
                  <a:schemeClr val="tx1"/>
                </a:solidFill>
              </a:rPr>
              <a:t>The price point for the SynkLinx prototype ($149.99) is of reasonable value, especially for a product that is the first of its kind</a:t>
            </a:r>
          </a:p>
          <a:p>
            <a:pPr marL="285750" indent="-285750"/>
            <a:r>
              <a:rPr lang="en-US" sz="2000" dirty="0">
                <a:solidFill>
                  <a:schemeClr val="tx1"/>
                </a:solidFill>
              </a:rPr>
              <a:t>Looking ahead, I believe smaller boards and quality materials will be manufactured to accommodate smart necklaces. This concept has yet to be explored in depth, but I hope that my vision can garner the attention of those in the technological field, and many will consider the viability of SynkLinx in real world applicability</a:t>
            </a:r>
          </a:p>
          <a:p>
            <a:pPr marL="285750" indent="-285750"/>
            <a:endParaRPr lang="en-US" sz="2000" dirty="0">
              <a:solidFill>
                <a:schemeClr val="tx1"/>
              </a:solidFill>
            </a:endParaRPr>
          </a:p>
          <a:p>
            <a:pPr marL="0" indent="0">
              <a:buNone/>
            </a:pPr>
            <a:endParaRPr lang="en-US" sz="1800" dirty="0">
              <a:solidFill>
                <a:schemeClr val="tx1"/>
              </a:solidFill>
            </a:endParaRPr>
          </a:p>
        </p:txBody>
      </p:sp>
    </p:spTree>
    <p:extLst>
      <p:ext uri="{BB962C8B-B14F-4D97-AF65-F5344CB8AC3E}">
        <p14:creationId xmlns:p14="http://schemas.microsoft.com/office/powerpoint/2010/main" val="473871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105276" y="3429000"/>
            <a:ext cx="4305300" cy="561216"/>
          </a:xfrm>
        </p:spPr>
        <p:txBody>
          <a:bodyPr>
            <a:normAutofit fontScale="90000"/>
          </a:bodyPr>
          <a:lstStyle/>
          <a:p>
            <a:pPr algn="ctr"/>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1671-0931-74B3-D3D2-F5BF18DD50E9}"/>
              </a:ext>
            </a:extLst>
          </p:cNvPr>
          <p:cNvSpPr>
            <a:spLocks noGrp="1"/>
          </p:cNvSpPr>
          <p:nvPr>
            <p:ph type="title"/>
          </p:nvPr>
        </p:nvSpPr>
        <p:spPr>
          <a:xfrm>
            <a:off x="1025525" y="505954"/>
            <a:ext cx="5111750" cy="1204912"/>
          </a:xfrm>
        </p:spPr>
        <p:txBody>
          <a:bodyPr>
            <a:normAutofit/>
          </a:bodyPr>
          <a:lstStyle/>
          <a:p>
            <a:r>
              <a:rPr lang="en-US" sz="4800" dirty="0"/>
              <a:t>Agenda</a:t>
            </a:r>
          </a:p>
        </p:txBody>
      </p:sp>
      <p:sp>
        <p:nvSpPr>
          <p:cNvPr id="3" name="Text Placeholder 2">
            <a:extLst>
              <a:ext uri="{FF2B5EF4-FFF2-40B4-BE49-F238E27FC236}">
                <a16:creationId xmlns:a16="http://schemas.microsoft.com/office/drawing/2014/main" id="{2B0A3007-9E58-B674-2F37-CEA808A0C657}"/>
              </a:ext>
            </a:extLst>
          </p:cNvPr>
          <p:cNvSpPr>
            <a:spLocks noGrp="1"/>
          </p:cNvSpPr>
          <p:nvPr>
            <p:ph type="body" idx="1"/>
          </p:nvPr>
        </p:nvSpPr>
        <p:spPr>
          <a:xfrm>
            <a:off x="1025525" y="2418305"/>
            <a:ext cx="9256240" cy="3668387"/>
          </a:xfrm>
        </p:spPr>
        <p:txBody>
          <a:bodyPr>
            <a:normAutofit fontScale="70000" lnSpcReduction="20000"/>
          </a:bodyPr>
          <a:lstStyle/>
          <a:p>
            <a:pPr marL="285750" indent="-285750">
              <a:buFont typeface="Arial" panose="020B0604020202020204" pitchFamily="34" charset="0"/>
              <a:buChar char="•"/>
            </a:pPr>
            <a:r>
              <a:rPr lang="en-US" dirty="0"/>
              <a:t>Project Description</a:t>
            </a:r>
          </a:p>
          <a:p>
            <a:pPr marL="285750" indent="-285750">
              <a:buFont typeface="Arial" panose="020B0604020202020204" pitchFamily="34" charset="0"/>
              <a:buChar char="•"/>
            </a:pPr>
            <a:r>
              <a:rPr lang="en-US" dirty="0"/>
              <a:t>Design Specifications</a:t>
            </a:r>
          </a:p>
          <a:p>
            <a:pPr marL="285750" indent="-285750">
              <a:buFont typeface="Arial" panose="020B0604020202020204" pitchFamily="34" charset="0"/>
              <a:buChar char="•"/>
            </a:pPr>
            <a:r>
              <a:rPr lang="en-US" dirty="0"/>
              <a:t>System Architecture</a:t>
            </a:r>
          </a:p>
          <a:p>
            <a:pPr marL="285750" indent="-285750">
              <a:buFont typeface="Arial" panose="020B0604020202020204" pitchFamily="34" charset="0"/>
              <a:buChar char="•"/>
            </a:pPr>
            <a:r>
              <a:rPr lang="en-US" dirty="0"/>
              <a:t>Prototype Design and Fabrication</a:t>
            </a:r>
          </a:p>
          <a:p>
            <a:pPr marL="285750" indent="-285750">
              <a:buFont typeface="Arial" panose="020B0604020202020204" pitchFamily="34" charset="0"/>
              <a:buChar char="•"/>
            </a:pPr>
            <a:r>
              <a:rPr lang="en-US" dirty="0"/>
              <a:t>Application Prototype</a:t>
            </a:r>
          </a:p>
          <a:p>
            <a:pPr marL="285750" indent="-285750">
              <a:buFont typeface="Arial" panose="020B0604020202020204" pitchFamily="34" charset="0"/>
              <a:buChar char="•"/>
            </a:pPr>
            <a:r>
              <a:rPr lang="en-US" dirty="0"/>
              <a:t>Testing Procedure</a:t>
            </a:r>
          </a:p>
          <a:p>
            <a:pPr marL="285750" indent="-285750">
              <a:buFont typeface="Arial" panose="020B0604020202020204" pitchFamily="34" charset="0"/>
              <a:buChar char="•"/>
            </a:pPr>
            <a:r>
              <a:rPr lang="en-US" dirty="0"/>
              <a:t>Results and Validation</a:t>
            </a:r>
          </a:p>
          <a:p>
            <a:pPr marL="285750" indent="-285750">
              <a:buFont typeface="Arial" panose="020B0604020202020204" pitchFamily="34" charset="0"/>
              <a:buChar char="•"/>
            </a:pPr>
            <a:r>
              <a:rPr lang="en-US" dirty="0"/>
              <a:t>Broader Impacts</a:t>
            </a:r>
          </a:p>
          <a:p>
            <a:pPr marL="285750" indent="-285750">
              <a:buFont typeface="Arial" panose="020B0604020202020204" pitchFamily="34" charset="0"/>
              <a:buChar char="•"/>
            </a:pPr>
            <a:r>
              <a:rPr lang="en-US" dirty="0"/>
              <a:t>Ethical Considerations</a:t>
            </a:r>
          </a:p>
          <a:p>
            <a:pPr marL="285750" indent="-285750">
              <a:buFont typeface="Arial" panose="020B0604020202020204" pitchFamily="34" charset="0"/>
              <a:buChar char="•"/>
            </a:pPr>
            <a:r>
              <a:rPr lang="en-US" dirty="0"/>
              <a:t>Conclusion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496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295275" y="363885"/>
            <a:ext cx="6686148" cy="1302990"/>
          </a:xfrm>
        </p:spPr>
        <p:txBody>
          <a:bodyPr>
            <a:normAutofit/>
          </a:bodyPr>
          <a:lstStyle/>
          <a:p>
            <a:r>
              <a:rPr lang="en-US" sz="4800" dirty="0"/>
              <a:t>Project Description</a:t>
            </a:r>
          </a:p>
        </p:txBody>
      </p:sp>
      <p:sp>
        <p:nvSpPr>
          <p:cNvPr id="7" name="Rectangle 2">
            <a:extLst>
              <a:ext uri="{FF2B5EF4-FFF2-40B4-BE49-F238E27FC236}">
                <a16:creationId xmlns:a16="http://schemas.microsoft.com/office/drawing/2014/main" id="{3C80B663-E783-7A52-F9EA-AA5DAEB0D768}"/>
              </a:ext>
            </a:extLst>
          </p:cNvPr>
          <p:cNvSpPr>
            <a:spLocks noGrp="1" noChangeArrowheads="1"/>
          </p:cNvSpPr>
          <p:nvPr>
            <p:ph idx="1"/>
          </p:nvPr>
        </p:nvSpPr>
        <p:spPr bwMode="auto">
          <a:xfrm>
            <a:off x="1084264" y="1951611"/>
            <a:ext cx="4793931"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SynkLinx - the first health-monitoring smart necklace,</a:t>
            </a:r>
            <a:r>
              <a:rPr lang="en-US" altLang="en-US" sz="1400" dirty="0">
                <a:solidFill>
                  <a:schemeClr val="tx1"/>
                </a:solidFill>
              </a:rPr>
              <a:t> is</a:t>
            </a:r>
            <a:r>
              <a:rPr kumimoji="0" lang="en-US" altLang="en-US" sz="1400" b="0" i="0" u="none" strike="noStrike" cap="none" normalizeH="0" baseline="0" dirty="0">
                <a:ln>
                  <a:noFill/>
                </a:ln>
                <a:solidFill>
                  <a:schemeClr val="tx1"/>
                </a:solidFill>
                <a:effectLst/>
              </a:rPr>
              <a:t> designed to track heart rate, blood oxygen saturation, and core temperature while maintaining the aesthetics and comfort of everyday jewelry.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The device leverages the anatomy of the neck</a:t>
            </a:r>
            <a:r>
              <a:rPr kumimoji="0" lang="en-US" altLang="en-US" sz="1400" b="0" i="0" u="none" strike="noStrike" cap="none" normalizeH="0" baseline="0" dirty="0">
                <a:ln>
                  <a:noFill/>
                </a:ln>
                <a:solidFill>
                  <a:schemeClr val="tx1"/>
                </a:solidFill>
                <a:effectLst/>
              </a:rPr>
              <a:t>—specifically proximity to the carotid artery, jugular vein, and surrounding thermoregulation pathways—to obtain accurate vital-sign readings with minimal user discomfort.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Data from MAX30102 and MCP9808 sensors is streamed via BLE</a:t>
            </a:r>
            <a:r>
              <a:rPr kumimoji="0" lang="en-US" altLang="en-US" sz="1400" b="0" i="0" u="none" strike="noStrike" cap="none" normalizeH="0" baseline="0" dirty="0">
                <a:ln>
                  <a:noFill/>
                </a:ln>
                <a:solidFill>
                  <a:schemeClr val="tx1"/>
                </a:solidFill>
                <a:effectLst/>
              </a:rPr>
              <a:t> to a custom iOS application, allowing real-time monitoring, health alerts, and connectivity notifications within a streamlined mobile interface.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SynkLinx targets users who need health tracking without wearing wrist-based devices</a:t>
            </a:r>
            <a:r>
              <a:rPr kumimoji="0" lang="en-US" altLang="en-US" sz="1400" b="0" i="0" u="none" strike="noStrike" cap="none" normalizeH="0" baseline="0" dirty="0">
                <a:ln>
                  <a:noFill/>
                </a:ln>
                <a:solidFill>
                  <a:schemeClr val="tx1"/>
                </a:solidFill>
                <a:effectLst/>
              </a:rPr>
              <a:t>, offering a safer option for athletes, individuals with medical concerns, or users who prefer traditional wrist jewelry.</a:t>
            </a:r>
          </a:p>
        </p:txBody>
      </p:sp>
      <p:pic>
        <p:nvPicPr>
          <p:cNvPr id="8" name="Picture 7" descr="A diagram of the head and neck&#10;&#10;AI-generated content may be incorrect.">
            <a:extLst>
              <a:ext uri="{FF2B5EF4-FFF2-40B4-BE49-F238E27FC236}">
                <a16:creationId xmlns:a16="http://schemas.microsoft.com/office/drawing/2014/main" id="{7D3E6CE8-9172-B5D2-56E0-11CE2ABD2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467" y="663172"/>
            <a:ext cx="4152433" cy="1992226"/>
          </a:xfrm>
          <a:prstGeom prst="rect">
            <a:avLst/>
          </a:prstGeom>
          <a:solidFill>
            <a:srgbClr val="FFFFFF">
              <a:shade val="85000"/>
            </a:srgbClr>
          </a:solidFill>
          <a:ln w="63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A diagram of the human body&#10;&#10;AI-generated content may be incorrect.">
            <a:extLst>
              <a:ext uri="{FF2B5EF4-FFF2-40B4-BE49-F238E27FC236}">
                <a16:creationId xmlns:a16="http://schemas.microsoft.com/office/drawing/2014/main" id="{C348C475-72E1-91AB-384E-0720D623A2A3}"/>
              </a:ext>
            </a:extLst>
          </p:cNvPr>
          <p:cNvPicPr>
            <a:picLocks noChangeAspect="1"/>
          </p:cNvPicPr>
          <p:nvPr/>
        </p:nvPicPr>
        <p:blipFill>
          <a:blip r:embed="rId3"/>
          <a:stretch>
            <a:fillRect/>
          </a:stretch>
        </p:blipFill>
        <p:spPr>
          <a:xfrm>
            <a:off x="7025467" y="3146828"/>
            <a:ext cx="4152433" cy="3048000"/>
          </a:xfrm>
          <a:prstGeom prst="rect">
            <a:avLst/>
          </a:prstGeom>
          <a:ln w="6350">
            <a:solidFill>
              <a:schemeClr val="tx1"/>
            </a:solidFill>
          </a:ln>
        </p:spPr>
      </p:pic>
      <p:sp>
        <p:nvSpPr>
          <p:cNvPr id="12" name="TextBox 11">
            <a:extLst>
              <a:ext uri="{FF2B5EF4-FFF2-40B4-BE49-F238E27FC236}">
                <a16:creationId xmlns:a16="http://schemas.microsoft.com/office/drawing/2014/main" id="{F095C63D-130E-DDCC-489C-080F43C6876F}"/>
              </a:ext>
            </a:extLst>
          </p:cNvPr>
          <p:cNvSpPr txBox="1"/>
          <p:nvPr/>
        </p:nvSpPr>
        <p:spPr>
          <a:xfrm>
            <a:off x="6981423" y="2731329"/>
            <a:ext cx="4192899" cy="276999"/>
          </a:xfrm>
          <a:prstGeom prst="rect">
            <a:avLst/>
          </a:prstGeom>
          <a:noFill/>
        </p:spPr>
        <p:txBody>
          <a:bodyPr wrap="square" rtlCol="0">
            <a:spAutoFit/>
          </a:bodyPr>
          <a:lstStyle/>
          <a:p>
            <a:pPr algn="ctr"/>
            <a:r>
              <a:rPr lang="en-US" sz="1200" dirty="0"/>
              <a:t>Blood vessels in head//neck region (side view)</a:t>
            </a:r>
          </a:p>
        </p:txBody>
      </p:sp>
      <p:sp>
        <p:nvSpPr>
          <p:cNvPr id="13" name="TextBox 12">
            <a:extLst>
              <a:ext uri="{FF2B5EF4-FFF2-40B4-BE49-F238E27FC236}">
                <a16:creationId xmlns:a16="http://schemas.microsoft.com/office/drawing/2014/main" id="{95E58CA7-A69F-0D19-CB4A-52F24D91850C}"/>
              </a:ext>
            </a:extLst>
          </p:cNvPr>
          <p:cNvSpPr txBox="1"/>
          <p:nvPr/>
        </p:nvSpPr>
        <p:spPr>
          <a:xfrm>
            <a:off x="7069509" y="6298806"/>
            <a:ext cx="4104813" cy="276999"/>
          </a:xfrm>
          <a:prstGeom prst="rect">
            <a:avLst/>
          </a:prstGeom>
          <a:noFill/>
        </p:spPr>
        <p:txBody>
          <a:bodyPr wrap="square" rtlCol="0">
            <a:spAutoFit/>
          </a:bodyPr>
          <a:lstStyle/>
          <a:p>
            <a:pPr algn="ctr"/>
            <a:r>
              <a:rPr lang="en-US" sz="1200" dirty="0"/>
              <a:t>Blood vessels in head/neck region (front view)  </a:t>
            </a:r>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157D-6423-7329-5966-C91FD0386D28}"/>
              </a:ext>
            </a:extLst>
          </p:cNvPr>
          <p:cNvSpPr>
            <a:spLocks noGrp="1"/>
          </p:cNvSpPr>
          <p:nvPr>
            <p:ph type="title"/>
          </p:nvPr>
        </p:nvSpPr>
        <p:spPr/>
        <p:txBody>
          <a:bodyPr>
            <a:normAutofit/>
          </a:bodyPr>
          <a:lstStyle/>
          <a:p>
            <a:r>
              <a:rPr lang="en-US" sz="4800" dirty="0"/>
              <a:t>Project Description</a:t>
            </a:r>
          </a:p>
        </p:txBody>
      </p:sp>
      <p:sp>
        <p:nvSpPr>
          <p:cNvPr id="3" name="Content Placeholder 2">
            <a:extLst>
              <a:ext uri="{FF2B5EF4-FFF2-40B4-BE49-F238E27FC236}">
                <a16:creationId xmlns:a16="http://schemas.microsoft.com/office/drawing/2014/main" id="{5029EE49-1302-AAD6-687C-2F64D0F06028}"/>
              </a:ext>
            </a:extLst>
          </p:cNvPr>
          <p:cNvSpPr>
            <a:spLocks noGrp="1"/>
          </p:cNvSpPr>
          <p:nvPr>
            <p:ph idx="1"/>
          </p:nvPr>
        </p:nvSpPr>
        <p:spPr>
          <a:xfrm>
            <a:off x="1333499" y="2441196"/>
            <a:ext cx="4110512" cy="3321903"/>
          </a:xfrm>
        </p:spPr>
        <p:txBody>
          <a:bodyPr>
            <a:normAutofit/>
          </a:bodyPr>
          <a:lstStyle/>
          <a:p>
            <a:pPr marL="285750" indent="-285750">
              <a:buFont typeface="Arial" panose="020B0604020202020204" pitchFamily="34" charset="0"/>
              <a:buChar char="•"/>
            </a:pPr>
            <a:r>
              <a:rPr lang="en-US" sz="1400" b="1" dirty="0"/>
              <a:t>Data is transmitted via Bluetooth to a custom mobile app</a:t>
            </a:r>
            <a:r>
              <a:rPr lang="en-US" sz="1400" dirty="0"/>
              <a:t>, where users can view real-time vitals, receive connectivity and health alerts, and manage device functions—all without relying heavily on their phone or risking wrist device damage.</a:t>
            </a:r>
          </a:p>
          <a:p>
            <a:pPr marL="285750" indent="-285750">
              <a:buFont typeface="Arial" panose="020B0604020202020204" pitchFamily="34" charset="0"/>
              <a:buChar char="•"/>
            </a:pPr>
            <a:r>
              <a:rPr lang="en-US" sz="1400" b="1" dirty="0"/>
              <a:t>SynkLinx fills a major market gap in wearable technology</a:t>
            </a:r>
            <a:r>
              <a:rPr lang="en-US" sz="1400" dirty="0"/>
              <a:t>, offering a stylish, safe, and versatile option priced at $199.99, with future custom bands and features planned to enhance personalization and broader consumer appeal.</a:t>
            </a:r>
          </a:p>
          <a:p>
            <a:pPr marL="285750" indent="-285750">
              <a:buFont typeface="Arial" panose="020B0604020202020204" pitchFamily="34" charset="0"/>
              <a:buChar char="•"/>
            </a:pPr>
            <a:endParaRPr lang="en-US" dirty="0"/>
          </a:p>
        </p:txBody>
      </p:sp>
      <p:pic>
        <p:nvPicPr>
          <p:cNvPr id="7" name="Picture 6" descr="A diagram of a body temperature&#10;&#10;AI-generated content may be incorrect.">
            <a:extLst>
              <a:ext uri="{FF2B5EF4-FFF2-40B4-BE49-F238E27FC236}">
                <a16:creationId xmlns:a16="http://schemas.microsoft.com/office/drawing/2014/main" id="{192BE3BE-7DEF-E0EE-2507-A9899132D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542" y="2245057"/>
            <a:ext cx="4619171" cy="3518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6A7A6193-D2AC-3215-4AC2-E773EA717631}"/>
              </a:ext>
            </a:extLst>
          </p:cNvPr>
          <p:cNvSpPr txBox="1"/>
          <p:nvPr/>
        </p:nvSpPr>
        <p:spPr>
          <a:xfrm>
            <a:off x="6744095" y="5885644"/>
            <a:ext cx="4266063" cy="276999"/>
          </a:xfrm>
          <a:prstGeom prst="rect">
            <a:avLst/>
          </a:prstGeom>
          <a:noFill/>
        </p:spPr>
        <p:txBody>
          <a:bodyPr wrap="square" rtlCol="0">
            <a:spAutoFit/>
          </a:bodyPr>
          <a:lstStyle/>
          <a:p>
            <a:pPr algn="ctr"/>
            <a:r>
              <a:rPr lang="en-US" sz="1200" dirty="0"/>
              <a:t>Core Thermoregulation Chart </a:t>
            </a:r>
          </a:p>
        </p:txBody>
      </p:sp>
    </p:spTree>
    <p:extLst>
      <p:ext uri="{BB962C8B-B14F-4D97-AF65-F5344CB8AC3E}">
        <p14:creationId xmlns:p14="http://schemas.microsoft.com/office/powerpoint/2010/main" val="1315258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23" name="Straight Connector 22">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cap="none" spc="-50" dirty="0">
                <a:solidFill>
                  <a:srgbClr val="FFFFFF"/>
                </a:solidFill>
              </a:rPr>
              <a:t>Design Specifications</a:t>
            </a:r>
          </a:p>
        </p:txBody>
      </p:sp>
      <p:sp>
        <p:nvSpPr>
          <p:cNvPr id="29" name="Rectangle 28">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123055" y="6459785"/>
            <a:ext cx="1089428" cy="365125"/>
          </a:xfrm>
        </p:spPr>
        <p:txBody>
          <a:bodyPr vert="horz" lIns="91440" tIns="45720" rIns="91440" bIns="45720" rtlCol="0" anchor="ctr">
            <a:normAutofit/>
          </a:bodyPr>
          <a:lstStyle/>
          <a:p>
            <a:pPr>
              <a:spcAft>
                <a:spcPts val="600"/>
              </a:spcAft>
            </a:pPr>
            <a:fld id="{B5CEABB6-07DC-46E8-9B57-56EC44A396E5}" type="slidenum">
              <a:rPr lang="en-US" sz="1050">
                <a:solidFill>
                  <a:schemeClr val="tx2"/>
                </a:solidFill>
              </a:rPr>
              <a:pPr>
                <a:spcAft>
                  <a:spcPts val="600"/>
                </a:spcAft>
              </a:pPr>
              <a:t>5</a:t>
            </a:fld>
            <a:endParaRPr lang="en-US" sz="1050" dirty="0">
              <a:solidFill>
                <a:schemeClr val="tx2"/>
              </a:solidFill>
            </a:endParaRPr>
          </a:p>
        </p:txBody>
      </p:sp>
      <p:graphicFrame>
        <p:nvGraphicFramePr>
          <p:cNvPr id="15" name="Rectangle 3">
            <a:extLst>
              <a:ext uri="{FF2B5EF4-FFF2-40B4-BE49-F238E27FC236}">
                <a16:creationId xmlns:a16="http://schemas.microsoft.com/office/drawing/2014/main" id="{B538CEA5-6994-71B1-851A-4517CBA3E6AF}"/>
              </a:ext>
            </a:extLst>
          </p:cNvPr>
          <p:cNvGraphicFramePr/>
          <p:nvPr>
            <p:extLst>
              <p:ext uri="{D42A27DB-BD31-4B8C-83A1-F6EECF244321}">
                <p14:modId xmlns:p14="http://schemas.microsoft.com/office/powerpoint/2010/main" val="263063315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B01ABC1-93E2-4629-3F5D-313E30BDE49A}"/>
              </a:ext>
            </a:extLst>
          </p:cNvPr>
          <p:cNvSpPr>
            <a:spLocks noGrp="1"/>
          </p:cNvSpPr>
          <p:nvPr>
            <p:ph type="title"/>
          </p:nvPr>
        </p:nvSpPr>
        <p:spPr>
          <a:xfrm>
            <a:off x="1295400" y="851992"/>
            <a:ext cx="9601199" cy="599303"/>
          </a:xfrm>
        </p:spPr>
        <p:txBody>
          <a:bodyPr>
            <a:noAutofit/>
          </a:bodyPr>
          <a:lstStyle/>
          <a:p>
            <a:pPr algn="ctr"/>
            <a:r>
              <a:rPr lang="en-US" sz="4800" dirty="0"/>
              <a:t>Design Specifications</a:t>
            </a:r>
          </a:p>
        </p:txBody>
      </p:sp>
      <p:sp>
        <p:nvSpPr>
          <p:cNvPr id="13" name="Slide Number Placeholder 12">
            <a:extLst>
              <a:ext uri="{FF2B5EF4-FFF2-40B4-BE49-F238E27FC236}">
                <a16:creationId xmlns:a16="http://schemas.microsoft.com/office/drawing/2014/main" id="{AEAC4517-577E-B7F9-3C4D-7B5FA0B64C10}"/>
              </a:ext>
            </a:extLst>
          </p:cNvPr>
          <p:cNvSpPr>
            <a:spLocks noGrp="1"/>
          </p:cNvSpPr>
          <p:nvPr>
            <p:ph type="sldNum" sz="quarter" idx="12"/>
          </p:nvPr>
        </p:nvSpPr>
        <p:spPr>
          <a:xfrm>
            <a:off x="6575067" y="3859640"/>
            <a:ext cx="2743200" cy="365125"/>
          </a:xfrm>
        </p:spPr>
        <p:txBody>
          <a:bodyPr anchor="ctr">
            <a:normAutofit/>
          </a:bodyPr>
          <a:lstStyle/>
          <a:p>
            <a:pPr>
              <a:spcAft>
                <a:spcPts val="600"/>
              </a:spcAft>
            </a:pPr>
            <a:fld id="{B5CEABB6-07DC-46E8-9B57-56EC44A396E5}" type="slidenum">
              <a:rPr lang="en-US" smtClean="0"/>
              <a:pPr>
                <a:spcAft>
                  <a:spcPts val="600"/>
                </a:spcAft>
              </a:pPr>
              <a:t>6</a:t>
            </a:fld>
            <a:endParaRPr lang="en-US" dirty="0"/>
          </a:p>
        </p:txBody>
      </p:sp>
      <p:graphicFrame>
        <p:nvGraphicFramePr>
          <p:cNvPr id="15" name="Table 14">
            <a:extLst>
              <a:ext uri="{FF2B5EF4-FFF2-40B4-BE49-F238E27FC236}">
                <a16:creationId xmlns:a16="http://schemas.microsoft.com/office/drawing/2014/main" id="{E29F0768-7AED-3BE9-92AE-6D913B553961}"/>
              </a:ext>
            </a:extLst>
          </p:cNvPr>
          <p:cNvGraphicFramePr>
            <a:graphicFrameLocks noGrp="1"/>
          </p:cNvGraphicFramePr>
          <p:nvPr>
            <p:extLst>
              <p:ext uri="{D42A27DB-BD31-4B8C-83A1-F6EECF244321}">
                <p14:modId xmlns:p14="http://schemas.microsoft.com/office/powerpoint/2010/main" val="194344392"/>
              </p:ext>
            </p:extLst>
          </p:nvPr>
        </p:nvGraphicFramePr>
        <p:xfrm>
          <a:off x="1295400" y="2107797"/>
          <a:ext cx="9601199" cy="3567612"/>
        </p:xfrm>
        <a:graphic>
          <a:graphicData uri="http://schemas.openxmlformats.org/drawingml/2006/table">
            <a:tbl>
              <a:tblPr firstRow="1" bandRow="1">
                <a:tableStyleId>{0660B408-B3CF-4A94-85FC-2B1E0A45F4A2}</a:tableStyleId>
              </a:tblPr>
              <a:tblGrid>
                <a:gridCol w="1706724">
                  <a:extLst>
                    <a:ext uri="{9D8B030D-6E8A-4147-A177-3AD203B41FA5}">
                      <a16:colId xmlns:a16="http://schemas.microsoft.com/office/drawing/2014/main" val="2198468529"/>
                    </a:ext>
                  </a:extLst>
                </a:gridCol>
                <a:gridCol w="1397687">
                  <a:extLst>
                    <a:ext uri="{9D8B030D-6E8A-4147-A177-3AD203B41FA5}">
                      <a16:colId xmlns:a16="http://schemas.microsoft.com/office/drawing/2014/main" val="1487779685"/>
                    </a:ext>
                  </a:extLst>
                </a:gridCol>
                <a:gridCol w="2000469">
                  <a:extLst>
                    <a:ext uri="{9D8B030D-6E8A-4147-A177-3AD203B41FA5}">
                      <a16:colId xmlns:a16="http://schemas.microsoft.com/office/drawing/2014/main" val="975186999"/>
                    </a:ext>
                  </a:extLst>
                </a:gridCol>
                <a:gridCol w="1897605">
                  <a:extLst>
                    <a:ext uri="{9D8B030D-6E8A-4147-A177-3AD203B41FA5}">
                      <a16:colId xmlns:a16="http://schemas.microsoft.com/office/drawing/2014/main" val="1844077342"/>
                    </a:ext>
                  </a:extLst>
                </a:gridCol>
                <a:gridCol w="877944">
                  <a:extLst>
                    <a:ext uri="{9D8B030D-6E8A-4147-A177-3AD203B41FA5}">
                      <a16:colId xmlns:a16="http://schemas.microsoft.com/office/drawing/2014/main" val="362322488"/>
                    </a:ext>
                  </a:extLst>
                </a:gridCol>
                <a:gridCol w="1720770">
                  <a:extLst>
                    <a:ext uri="{9D8B030D-6E8A-4147-A177-3AD203B41FA5}">
                      <a16:colId xmlns:a16="http://schemas.microsoft.com/office/drawing/2014/main" val="3222050559"/>
                    </a:ext>
                  </a:extLst>
                </a:gridCol>
              </a:tblGrid>
              <a:tr h="402282">
                <a:tc>
                  <a:txBody>
                    <a:bodyPr/>
                    <a:lstStyle/>
                    <a:p>
                      <a:r>
                        <a:rPr lang="en-US" sz="1400" dirty="0"/>
                        <a:t>Component</a:t>
                      </a:r>
                      <a:endParaRPr lang="en-US" sz="1400" dirty="0">
                        <a:latin typeface="+mn-lt"/>
                      </a:endParaRPr>
                    </a:p>
                  </a:txBody>
                  <a:tcPr marL="0" marR="0" marT="0" marB="0"/>
                </a:tc>
                <a:tc>
                  <a:txBody>
                    <a:bodyPr/>
                    <a:lstStyle/>
                    <a:p>
                      <a:r>
                        <a:rPr lang="en-US" sz="1400" dirty="0"/>
                        <a:t>Function(s)</a:t>
                      </a:r>
                      <a:endParaRPr lang="en-US" sz="1400" dirty="0">
                        <a:latin typeface="+mn-lt"/>
                      </a:endParaRPr>
                    </a:p>
                  </a:txBody>
                  <a:tcPr marL="0" marR="0" marT="0" marB="0"/>
                </a:tc>
                <a:tc>
                  <a:txBody>
                    <a:bodyPr/>
                    <a:lstStyle/>
                    <a:p>
                      <a:r>
                        <a:rPr lang="en-US" sz="1400" dirty="0"/>
                        <a:t>Data Retrieval/Sampling</a:t>
                      </a:r>
                      <a:endParaRPr lang="en-US" sz="1400" dirty="0">
                        <a:latin typeface="+mn-lt"/>
                      </a:endParaRPr>
                    </a:p>
                  </a:txBody>
                  <a:tcPr marL="0" marR="0" marT="0" marB="0"/>
                </a:tc>
                <a:tc>
                  <a:txBody>
                    <a:bodyPr/>
                    <a:lstStyle/>
                    <a:p>
                      <a:r>
                        <a:rPr lang="en-US" sz="1400" dirty="0"/>
                        <a:t>Dimensions(mm)</a:t>
                      </a:r>
                      <a:endParaRPr lang="en-US" sz="1400" dirty="0">
                        <a:latin typeface="+mn-lt"/>
                      </a:endParaRPr>
                    </a:p>
                  </a:txBody>
                  <a:tcPr/>
                </a:tc>
                <a:tc>
                  <a:txBody>
                    <a:bodyPr/>
                    <a:lstStyle/>
                    <a:p>
                      <a:r>
                        <a:rPr lang="en-US" sz="1400" dirty="0"/>
                        <a:t>Weight</a:t>
                      </a:r>
                      <a:endParaRPr lang="en-US" sz="1400" dirty="0">
                        <a:latin typeface="+mn-lt"/>
                      </a:endParaRPr>
                    </a:p>
                  </a:txBody>
                  <a:tcPr marL="0" marR="0" marT="0" marB="0"/>
                </a:tc>
                <a:tc>
                  <a:txBody>
                    <a:bodyPr/>
                    <a:lstStyle/>
                    <a:p>
                      <a:r>
                        <a:rPr lang="en-US" sz="1400" dirty="0"/>
                        <a:t>Sensor Range/Accuracy</a:t>
                      </a:r>
                      <a:endParaRPr lang="en-US" sz="1400" dirty="0">
                        <a:latin typeface="+mn-lt"/>
                      </a:endParaRPr>
                    </a:p>
                  </a:txBody>
                  <a:tcPr marL="0" marR="0" marT="0" marB="0"/>
                </a:tc>
                <a:extLst>
                  <a:ext uri="{0D108BD9-81ED-4DB2-BD59-A6C34878D82A}">
                    <a16:rowId xmlns:a16="http://schemas.microsoft.com/office/drawing/2014/main" val="2314362229"/>
                  </a:ext>
                </a:extLst>
              </a:tr>
              <a:tr h="588017">
                <a:tc>
                  <a:txBody>
                    <a:bodyPr/>
                    <a:lstStyle/>
                    <a:p>
                      <a:r>
                        <a:rPr lang="en-US" sz="1400" b="1" dirty="0">
                          <a:solidFill>
                            <a:schemeClr val="tx1"/>
                          </a:solidFill>
                        </a:rPr>
                        <a:t>Battery: 3.7 Volt LiPo 500mAh </a:t>
                      </a:r>
                      <a:endParaRPr lang="en-US" sz="1400" b="1" dirty="0">
                        <a:solidFill>
                          <a:schemeClr val="tx1"/>
                        </a:solidFill>
                        <a:latin typeface="+mn-lt"/>
                      </a:endParaRPr>
                    </a:p>
                  </a:txBody>
                  <a:tcPr marL="0" marR="0" marT="0" marB="0"/>
                </a:tc>
                <a:tc>
                  <a:txBody>
                    <a:bodyPr/>
                    <a:lstStyle/>
                    <a:p>
                      <a:r>
                        <a:rPr lang="en-US" sz="1400" dirty="0"/>
                        <a:t>Powers wearable smart necklace</a:t>
                      </a:r>
                      <a:endParaRPr lang="en-US" sz="1400" dirty="0">
                        <a:latin typeface="+mn-lt"/>
                      </a:endParaRPr>
                    </a:p>
                  </a:txBody>
                  <a:tcPr marL="0" marR="0" marT="0" marB="0"/>
                </a:tc>
                <a:tc>
                  <a:txBody>
                    <a:bodyPr/>
                    <a:lstStyle/>
                    <a:p>
                      <a:r>
                        <a:rPr lang="en-US" sz="1400" dirty="0"/>
                        <a:t>N/A</a:t>
                      </a:r>
                      <a:endParaRPr lang="en-US" sz="1400" dirty="0">
                        <a:latin typeface="+mn-lt"/>
                      </a:endParaRPr>
                    </a:p>
                  </a:txBody>
                  <a:tcPr marL="0" marR="0" marT="0" marB="0"/>
                </a:tc>
                <a:tc>
                  <a:txBody>
                    <a:bodyPr/>
                    <a:lstStyle/>
                    <a:p>
                      <a:pPr algn="ctr"/>
                      <a:r>
                        <a:rPr lang="en-US" sz="1400" dirty="0"/>
                        <a:t>52 x 20 x 5</a:t>
                      </a:r>
                    </a:p>
                    <a:p>
                      <a:pPr algn="ctr"/>
                      <a:r>
                        <a:rPr lang="en-US" sz="1400" dirty="0"/>
                        <a:t>(L x W x T)</a:t>
                      </a:r>
                      <a:endParaRPr lang="en-US" sz="1400" dirty="0">
                        <a:latin typeface="+mn-lt"/>
                      </a:endParaRPr>
                    </a:p>
                  </a:txBody>
                  <a:tcPr marL="0" marR="0" marT="0" marB="0"/>
                </a:tc>
                <a:tc>
                  <a:txBody>
                    <a:bodyPr/>
                    <a:lstStyle/>
                    <a:p>
                      <a:r>
                        <a:rPr lang="en-US" sz="1400" dirty="0"/>
                        <a:t>10g</a:t>
                      </a:r>
                      <a:endParaRPr lang="en-US" sz="1400" dirty="0">
                        <a:latin typeface="+mn-lt"/>
                      </a:endParaRPr>
                    </a:p>
                  </a:txBody>
                  <a:tcPr marL="0" marR="0" marT="0" marB="0"/>
                </a:tc>
                <a:tc>
                  <a:txBody>
                    <a:bodyPr/>
                    <a:lstStyle/>
                    <a:p>
                      <a:r>
                        <a:rPr lang="en-US" sz="1400" dirty="0"/>
                        <a:t>Battery life range up to 4 hours. </a:t>
                      </a:r>
                      <a:endParaRPr lang="en-US" sz="1400" dirty="0">
                        <a:latin typeface="+mn-lt"/>
                      </a:endParaRPr>
                    </a:p>
                  </a:txBody>
                  <a:tcPr marL="0" marR="0" marT="0" marB="0"/>
                </a:tc>
                <a:extLst>
                  <a:ext uri="{0D108BD9-81ED-4DB2-BD59-A6C34878D82A}">
                    <a16:rowId xmlns:a16="http://schemas.microsoft.com/office/drawing/2014/main" val="3229321719"/>
                  </a:ext>
                </a:extLst>
              </a:tr>
              <a:tr h="567928">
                <a:tc>
                  <a:txBody>
                    <a:bodyPr/>
                    <a:lstStyle/>
                    <a:p>
                      <a:r>
                        <a:rPr lang="en-US" sz="1400" b="1" dirty="0">
                          <a:solidFill>
                            <a:schemeClr val="tx1"/>
                          </a:solidFill>
                        </a:rPr>
                        <a:t>XIAO ESP32-C3</a:t>
                      </a:r>
                      <a:endParaRPr lang="en-US" sz="1400" b="1" dirty="0">
                        <a:solidFill>
                          <a:schemeClr val="tx1"/>
                        </a:solidFill>
                        <a:latin typeface="+mn-lt"/>
                      </a:endParaRPr>
                    </a:p>
                  </a:txBody>
                  <a:tcPr marL="0" marR="0" marT="0" marB="0"/>
                </a:tc>
                <a:tc>
                  <a:txBody>
                    <a:bodyPr/>
                    <a:lstStyle/>
                    <a:p>
                      <a:r>
                        <a:rPr lang="en-US" sz="1400" dirty="0"/>
                        <a:t>MCU: BLE, Wi-Fi, sensor comm</a:t>
                      </a:r>
                      <a:endParaRPr lang="en-US" sz="1400" dirty="0">
                        <a:latin typeface="+mn-lt"/>
                      </a:endParaRPr>
                    </a:p>
                  </a:txBody>
                  <a:tcPr marL="0" marR="0" marT="0" marB="0"/>
                </a:tc>
                <a:tc>
                  <a:txBody>
                    <a:bodyPr/>
                    <a:lstStyle/>
                    <a:p>
                      <a:r>
                        <a:rPr lang="en-US" sz="1400" dirty="0"/>
                        <a:t>I2C up to 400 kHz</a:t>
                      </a:r>
                      <a:endParaRPr lang="en-US" sz="1400" dirty="0">
                        <a:latin typeface="+mn-lt"/>
                      </a:endParaRPr>
                    </a:p>
                  </a:txBody>
                  <a:tcPr marL="0" marR="0" marT="0" marB="0"/>
                </a:tc>
                <a:tc>
                  <a:txBody>
                    <a:bodyPr/>
                    <a:lstStyle/>
                    <a:p>
                      <a:pPr algn="ctr"/>
                      <a:r>
                        <a:rPr lang="en-US" sz="1400" dirty="0"/>
                        <a:t>21 X 17.5 x 3.5</a:t>
                      </a:r>
                      <a:endParaRPr lang="en-US" sz="1400" dirty="0">
                        <a:latin typeface="+mn-lt"/>
                      </a:endParaRPr>
                    </a:p>
                  </a:txBody>
                  <a:tcPr marL="0" marR="0" marT="0" marB="0"/>
                </a:tc>
                <a:tc>
                  <a:txBody>
                    <a:bodyPr/>
                    <a:lstStyle/>
                    <a:p>
                      <a:r>
                        <a:rPr lang="en-US" sz="1400" dirty="0"/>
                        <a:t>~3g</a:t>
                      </a:r>
                      <a:endParaRPr lang="en-US" sz="1400" dirty="0">
                        <a:latin typeface="+mn-lt"/>
                      </a:endParaRPr>
                    </a:p>
                  </a:txBody>
                  <a:tcPr marL="0" marR="0" marT="0" marB="0"/>
                </a:tc>
                <a:tc>
                  <a:txBody>
                    <a:bodyPr/>
                    <a:lstStyle/>
                    <a:p>
                      <a:r>
                        <a:rPr lang="en-US" sz="1400" dirty="0"/>
                        <a:t>N/A</a:t>
                      </a:r>
                      <a:endParaRPr lang="en-US" sz="1400" dirty="0">
                        <a:latin typeface="+mn-lt"/>
                      </a:endParaRPr>
                    </a:p>
                  </a:txBody>
                  <a:tcPr marL="0" marR="0" marT="0" marB="0"/>
                </a:tc>
                <a:extLst>
                  <a:ext uri="{0D108BD9-81ED-4DB2-BD59-A6C34878D82A}">
                    <a16:rowId xmlns:a16="http://schemas.microsoft.com/office/drawing/2014/main" val="870794907"/>
                  </a:ext>
                </a:extLst>
              </a:tr>
              <a:tr h="733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MAX30102 Pulse Oximeter / HR Sensor</a:t>
                      </a:r>
                      <a:endParaRPr lang="en-US" sz="1400" b="1" dirty="0">
                        <a:solidFill>
                          <a:schemeClr val="tx1"/>
                        </a:solidFill>
                        <a:latin typeface="+mn-lt"/>
                      </a:endParaRPr>
                    </a:p>
                  </a:txBody>
                  <a:tcPr marL="0" marR="0" marT="0" marB="0"/>
                </a:tc>
                <a:tc>
                  <a:txBody>
                    <a:bodyPr/>
                    <a:lstStyle/>
                    <a:p>
                      <a:r>
                        <a:rPr lang="en-US" sz="1400" dirty="0"/>
                        <a:t>Heart Rate &amp; SpO₂</a:t>
                      </a:r>
                      <a:endParaRPr lang="en-US" sz="1400" dirty="0">
                        <a:latin typeface="+mn-lt"/>
                      </a:endParaRPr>
                    </a:p>
                  </a:txBody>
                  <a:tcPr marL="0" marR="0" marT="0" marB="0"/>
                </a:tc>
                <a:tc>
                  <a:txBody>
                    <a:bodyPr/>
                    <a:lstStyle/>
                    <a:p>
                      <a:r>
                        <a:rPr lang="en-US" sz="1400" dirty="0"/>
                        <a:t>Configurable up to 3200 samples/sec</a:t>
                      </a:r>
                      <a:endParaRPr lang="en-US" sz="1400" dirty="0">
                        <a:latin typeface="+mn-lt"/>
                      </a:endParaRPr>
                    </a:p>
                  </a:txBody>
                  <a:tcPr marL="0" marR="0" marT="0" marB="0"/>
                </a:tc>
                <a:tc>
                  <a:txBody>
                    <a:bodyPr/>
                    <a:lstStyle/>
                    <a:p>
                      <a:pPr algn="ctr"/>
                      <a:r>
                        <a:rPr lang="en-US" sz="1400" dirty="0"/>
                        <a:t>~12 x 11 x 3</a:t>
                      </a:r>
                      <a:endParaRPr lang="en-US" sz="1400" dirty="0">
                        <a:latin typeface="+mn-lt"/>
                      </a:endParaRPr>
                    </a:p>
                  </a:txBody>
                  <a:tcPr marL="0" marR="0" marT="0" marB="0"/>
                </a:tc>
                <a:tc>
                  <a:txBody>
                    <a:bodyPr/>
                    <a:lstStyle/>
                    <a:p>
                      <a:r>
                        <a:rPr lang="en-US" sz="1400" dirty="0"/>
                        <a:t>~1g</a:t>
                      </a:r>
                      <a:endParaRPr lang="en-US" sz="1400" dirty="0">
                        <a:latin typeface="+mn-lt"/>
                      </a:endParaRPr>
                    </a:p>
                  </a:txBody>
                  <a:tcPr marL="0" marR="0" marT="0" marB="0"/>
                </a:tc>
                <a:tc>
                  <a:txBody>
                    <a:bodyPr/>
                    <a:lstStyle/>
                    <a:p>
                      <a:r>
                        <a:rPr lang="en-US" sz="1400" dirty="0"/>
                        <a:t>HR: 30–250 BPM </a:t>
                      </a:r>
                      <a:br>
                        <a:rPr lang="en-US" sz="1400" dirty="0"/>
                      </a:br>
                      <a:r>
                        <a:rPr lang="en-US" sz="1400" dirty="0"/>
                        <a:t>SpO₂: 0–100% </a:t>
                      </a:r>
                      <a:br>
                        <a:rPr lang="en-US" sz="1400" dirty="0"/>
                      </a:br>
                      <a:r>
                        <a:rPr lang="en-US" sz="1400" dirty="0"/>
                        <a:t>Accuracy: HR ±1–2 BPM, SpO₂ ±2–3%</a:t>
                      </a:r>
                      <a:endParaRPr lang="en-US" sz="1400" dirty="0">
                        <a:latin typeface="+mn-lt"/>
                      </a:endParaRPr>
                    </a:p>
                  </a:txBody>
                  <a:tcPr marL="0" marR="0" marT="0" marB="0"/>
                </a:tc>
                <a:extLst>
                  <a:ext uri="{0D108BD9-81ED-4DB2-BD59-A6C34878D82A}">
                    <a16:rowId xmlns:a16="http://schemas.microsoft.com/office/drawing/2014/main" val="2368058613"/>
                  </a:ext>
                </a:extLst>
              </a:tr>
              <a:tr h="5679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MCP9808 Temperature Sensor</a:t>
                      </a:r>
                      <a:endParaRPr lang="en-US" sz="1400" b="1" dirty="0">
                        <a:solidFill>
                          <a:schemeClr val="tx1"/>
                        </a:solidFill>
                        <a:latin typeface="+mn-lt"/>
                      </a:endParaRPr>
                    </a:p>
                  </a:txBody>
                  <a:tcPr marL="0" marR="0" marT="0" marB="0"/>
                </a:tc>
                <a:tc>
                  <a:txBody>
                    <a:bodyPr/>
                    <a:lstStyle/>
                    <a:p>
                      <a:r>
                        <a:rPr lang="en-US" sz="1400" dirty="0"/>
                        <a:t>Body/ Ambient Temperature</a:t>
                      </a:r>
                      <a:endParaRPr lang="en-US" sz="1400" dirty="0">
                        <a:latin typeface="+mn-lt"/>
                      </a:endParaRPr>
                    </a:p>
                  </a:txBody>
                  <a:tcPr marL="0" marR="0" marT="0" marB="0"/>
                </a:tc>
                <a:tc>
                  <a:txBody>
                    <a:bodyPr/>
                    <a:lstStyle/>
                    <a:p>
                      <a:r>
                        <a:rPr lang="en-US" sz="1400" dirty="0"/>
                        <a:t>0.25 °C resolution, ~250 ms conversion</a:t>
                      </a:r>
                      <a:endParaRPr lang="en-US" sz="1400" dirty="0">
                        <a:latin typeface="+mn-lt"/>
                      </a:endParaRPr>
                    </a:p>
                  </a:txBody>
                  <a:tcPr marL="0" marR="0" marT="0" marB="0"/>
                </a:tc>
                <a:tc>
                  <a:txBody>
                    <a:bodyPr/>
                    <a:lstStyle/>
                    <a:p>
                      <a:pPr algn="ctr"/>
                      <a:r>
                        <a:rPr lang="en-US" sz="1400" dirty="0"/>
                        <a:t>4.5 x 4.5 x 1.5</a:t>
                      </a:r>
                      <a:endParaRPr lang="en-US" sz="1400" dirty="0">
                        <a:latin typeface="+mn-lt"/>
                      </a:endParaRPr>
                    </a:p>
                  </a:txBody>
                  <a:tcPr marL="0" marR="0" marT="0" marB="0"/>
                </a:tc>
                <a:tc>
                  <a:txBody>
                    <a:bodyPr/>
                    <a:lstStyle/>
                    <a:p>
                      <a:r>
                        <a:rPr lang="en-US" sz="1400" dirty="0"/>
                        <a:t>~1g</a:t>
                      </a:r>
                      <a:endParaRPr lang="en-US" sz="1400" dirty="0">
                        <a:latin typeface="+mn-lt"/>
                      </a:endParaRPr>
                    </a:p>
                  </a:txBody>
                  <a:tcPr marL="0" marR="0" marT="0" marB="0"/>
                </a:tc>
                <a:tc>
                  <a:txBody>
                    <a:bodyPr/>
                    <a:lstStyle/>
                    <a:p>
                      <a:pPr>
                        <a:buNone/>
                      </a:pPr>
                      <a:r>
                        <a:rPr lang="en-US" sz="1400" dirty="0"/>
                        <a:t>-40 °C to +125 °C </a:t>
                      </a:r>
                      <a:br>
                        <a:rPr lang="en-US" sz="1400" dirty="0"/>
                      </a:br>
                      <a:r>
                        <a:rPr lang="en-US" sz="1400" dirty="0"/>
                        <a:t>Accuracy ±0.5 °C</a:t>
                      </a:r>
                      <a:endParaRPr lang="en-US" sz="1400" dirty="0">
                        <a:latin typeface="+mn-lt"/>
                      </a:endParaRPr>
                    </a:p>
                  </a:txBody>
                  <a:tcPr marL="0" marR="0" marT="0" marB="0" anchor="ctr"/>
                </a:tc>
                <a:extLst>
                  <a:ext uri="{0D108BD9-81ED-4DB2-BD59-A6C34878D82A}">
                    <a16:rowId xmlns:a16="http://schemas.microsoft.com/office/drawing/2014/main" val="2094485988"/>
                  </a:ext>
                </a:extLst>
              </a:tr>
              <a:tr h="588017">
                <a:tc>
                  <a:txBody>
                    <a:bodyPr/>
                    <a:lstStyle/>
                    <a:p>
                      <a:r>
                        <a:rPr lang="en-US" sz="1400" b="1" dirty="0">
                          <a:solidFill>
                            <a:schemeClr val="tx1"/>
                          </a:solidFill>
                        </a:rPr>
                        <a:t>Wiring/SynkLinx Housing</a:t>
                      </a:r>
                      <a:endParaRPr lang="en-US" sz="1400" b="1" dirty="0">
                        <a:solidFill>
                          <a:schemeClr val="tx1"/>
                        </a:solidFill>
                        <a:latin typeface="+mn-lt"/>
                      </a:endParaRPr>
                    </a:p>
                  </a:txBody>
                  <a:tcPr marL="0" marR="0" marT="0" marB="0"/>
                </a:tc>
                <a:tc>
                  <a:txBody>
                    <a:bodyPr/>
                    <a:lstStyle/>
                    <a:p>
                      <a:r>
                        <a:rPr lang="en-US" sz="1400" dirty="0"/>
                        <a:t>Interconnect and wearable housing</a:t>
                      </a:r>
                      <a:endParaRPr lang="en-US" sz="1400" dirty="0">
                        <a:latin typeface="+mn-lt"/>
                      </a:endParaRPr>
                    </a:p>
                  </a:txBody>
                  <a:tcPr marL="0" marR="0" marT="0" marB="0"/>
                </a:tc>
                <a:tc>
                  <a:txBody>
                    <a:bodyPr/>
                    <a:lstStyle/>
                    <a:p>
                      <a:pPr>
                        <a:buNone/>
                      </a:pPr>
                      <a:r>
                        <a:rPr lang="en-US" sz="1400" dirty="0"/>
                        <a:t>N/A</a:t>
                      </a:r>
                      <a:endParaRPr lang="en-US" sz="1400" dirty="0">
                        <a:latin typeface="+mn-lt"/>
                      </a:endParaRPr>
                    </a:p>
                  </a:txBody>
                  <a:tcPr marL="0" marR="0" marT="0" marB="0" anchor="ctr"/>
                </a:tc>
                <a:tc>
                  <a:txBody>
                    <a:bodyPr/>
                    <a:lstStyle/>
                    <a:p>
                      <a:pPr algn="ctr"/>
                      <a:r>
                        <a:rPr lang="en-US" sz="1400" dirty="0"/>
                        <a:t>558 x 25 x 10 </a:t>
                      </a:r>
                      <a:endParaRPr lang="en-US" sz="1400" dirty="0">
                        <a:latin typeface="+mn-lt"/>
                      </a:endParaRPr>
                    </a:p>
                  </a:txBody>
                  <a:tcPr marL="0" marR="0" marT="0" marB="0"/>
                </a:tc>
                <a:tc>
                  <a:txBody>
                    <a:bodyPr/>
                    <a:lstStyle/>
                    <a:p>
                      <a:r>
                        <a:rPr lang="en-US" sz="1400" dirty="0"/>
                        <a:t>~20g</a:t>
                      </a:r>
                      <a:endParaRPr lang="en-US" sz="1400" dirty="0">
                        <a:latin typeface="+mn-lt"/>
                      </a:endParaRPr>
                    </a:p>
                  </a:txBody>
                  <a:tcPr marL="0" marR="0" marT="0" marB="0"/>
                </a:tc>
                <a:tc>
                  <a:txBody>
                    <a:bodyPr/>
                    <a:lstStyle/>
                    <a:p>
                      <a:r>
                        <a:rPr lang="en-US" sz="1400" dirty="0"/>
                        <a:t>N/A</a:t>
                      </a:r>
                      <a:endParaRPr lang="en-US" sz="1400" dirty="0">
                        <a:latin typeface="+mn-lt"/>
                      </a:endParaRPr>
                    </a:p>
                  </a:txBody>
                  <a:tcPr marL="0" marR="0" marT="0" marB="0"/>
                </a:tc>
                <a:extLst>
                  <a:ext uri="{0D108BD9-81ED-4DB2-BD59-A6C34878D82A}">
                    <a16:rowId xmlns:a16="http://schemas.microsoft.com/office/drawing/2014/main" val="418070603"/>
                  </a:ext>
                </a:extLst>
              </a:tr>
            </a:tbl>
          </a:graphicData>
        </a:graphic>
      </p:graphicFrame>
      <p:sp>
        <p:nvSpPr>
          <p:cNvPr id="16" name="TextBox 15">
            <a:extLst>
              <a:ext uri="{FF2B5EF4-FFF2-40B4-BE49-F238E27FC236}">
                <a16:creationId xmlns:a16="http://schemas.microsoft.com/office/drawing/2014/main" id="{CE6AAC0B-6C4A-5517-A0A3-6B0549BC2C05}"/>
              </a:ext>
            </a:extLst>
          </p:cNvPr>
          <p:cNvSpPr txBox="1"/>
          <p:nvPr/>
        </p:nvSpPr>
        <p:spPr>
          <a:xfrm>
            <a:off x="1228288" y="1786616"/>
            <a:ext cx="4266063" cy="276999"/>
          </a:xfrm>
          <a:prstGeom prst="rect">
            <a:avLst/>
          </a:prstGeom>
          <a:noFill/>
        </p:spPr>
        <p:txBody>
          <a:bodyPr wrap="square" rtlCol="0">
            <a:spAutoFit/>
          </a:bodyPr>
          <a:lstStyle/>
          <a:p>
            <a:r>
              <a:rPr lang="en-US" sz="1200" dirty="0"/>
              <a:t>Device Specifications Table</a:t>
            </a:r>
          </a:p>
        </p:txBody>
      </p:sp>
    </p:spTree>
    <p:extLst>
      <p:ext uri="{BB962C8B-B14F-4D97-AF65-F5344CB8AC3E}">
        <p14:creationId xmlns:p14="http://schemas.microsoft.com/office/powerpoint/2010/main" val="3622209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0" y="339321"/>
            <a:ext cx="6376289" cy="1057308"/>
          </a:xfrm>
        </p:spPr>
        <p:txBody>
          <a:bodyPr>
            <a:normAutofit/>
          </a:bodyPr>
          <a:lstStyle/>
          <a:p>
            <a:r>
              <a:rPr lang="en-US" sz="4800" dirty="0">
                <a:solidFill>
                  <a:schemeClr val="tx1"/>
                </a:solidFill>
              </a:rPr>
              <a:t>Design Solution</a:t>
            </a:r>
          </a:p>
        </p:txBody>
      </p:sp>
      <p:sp>
        <p:nvSpPr>
          <p:cNvPr id="11" name="TextBox 10">
            <a:extLst>
              <a:ext uri="{FF2B5EF4-FFF2-40B4-BE49-F238E27FC236}">
                <a16:creationId xmlns:a16="http://schemas.microsoft.com/office/drawing/2014/main" id="{D73830BC-9D90-353B-79B2-152A8B102F17}"/>
              </a:ext>
            </a:extLst>
          </p:cNvPr>
          <p:cNvSpPr txBox="1"/>
          <p:nvPr/>
        </p:nvSpPr>
        <p:spPr>
          <a:xfrm>
            <a:off x="453346" y="1604419"/>
            <a:ext cx="4266063" cy="400110"/>
          </a:xfrm>
          <a:prstGeom prst="rect">
            <a:avLst/>
          </a:prstGeom>
          <a:noFill/>
        </p:spPr>
        <p:txBody>
          <a:bodyPr wrap="square" rtlCol="0">
            <a:spAutoFit/>
          </a:bodyPr>
          <a:lstStyle/>
          <a:p>
            <a:r>
              <a:rPr lang="en-US" sz="2000" dirty="0"/>
              <a:t>Product Architecture</a:t>
            </a:r>
          </a:p>
        </p:txBody>
      </p:sp>
      <p:pic>
        <p:nvPicPr>
          <p:cNvPr id="12" name="Picture 11" descr="A diagram of a computer system&#10;&#10;AI-generated content may be incorrect.">
            <a:extLst>
              <a:ext uri="{FF2B5EF4-FFF2-40B4-BE49-F238E27FC236}">
                <a16:creationId xmlns:a16="http://schemas.microsoft.com/office/drawing/2014/main" id="{954E9E43-4DCD-2220-AD53-3B6EB722039C}"/>
              </a:ext>
            </a:extLst>
          </p:cNvPr>
          <p:cNvPicPr>
            <a:picLocks noChangeAspect="1"/>
          </p:cNvPicPr>
          <p:nvPr/>
        </p:nvPicPr>
        <p:blipFill rotWithShape="1">
          <a:blip r:embed="rId2">
            <a:extLst>
              <a:ext uri="{28A0092B-C50C-407E-A947-70E740481C1C}">
                <a14:useLocalDpi xmlns:a14="http://schemas.microsoft.com/office/drawing/2010/main" val="0"/>
              </a:ext>
            </a:extLst>
          </a:blip>
          <a:srcRect l="1972" t="3672" r="1964" b="2032"/>
          <a:stretch>
            <a:fillRect/>
          </a:stretch>
        </p:blipFill>
        <p:spPr bwMode="auto">
          <a:xfrm>
            <a:off x="6428452" y="590551"/>
            <a:ext cx="4791380" cy="54006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29" name="Rectangle 3">
            <a:extLst>
              <a:ext uri="{FF2B5EF4-FFF2-40B4-BE49-F238E27FC236}">
                <a16:creationId xmlns:a16="http://schemas.microsoft.com/office/drawing/2014/main" id="{80FAF121-5C0C-2825-2539-B2497C9A8BC3}"/>
              </a:ext>
            </a:extLst>
          </p:cNvPr>
          <p:cNvSpPr>
            <a:spLocks noChangeArrowheads="1"/>
          </p:cNvSpPr>
          <p:nvPr/>
        </p:nvSpPr>
        <p:spPr bwMode="auto">
          <a:xfrm>
            <a:off x="453346" y="4045928"/>
            <a:ext cx="49443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effectLst/>
              <a:latin typeface="Arial" panose="020B0604020202020204" pitchFamily="34" charset="0"/>
            </a:endParaRPr>
          </a:p>
        </p:txBody>
      </p:sp>
      <p:sp>
        <p:nvSpPr>
          <p:cNvPr id="31" name="Rectangle 4">
            <a:extLst>
              <a:ext uri="{FF2B5EF4-FFF2-40B4-BE49-F238E27FC236}">
                <a16:creationId xmlns:a16="http://schemas.microsoft.com/office/drawing/2014/main" id="{5BD57DA8-D333-B612-1E2A-1C8A7B084680}"/>
              </a:ext>
            </a:extLst>
          </p:cNvPr>
          <p:cNvSpPr>
            <a:spLocks noChangeArrowheads="1"/>
          </p:cNvSpPr>
          <p:nvPr/>
        </p:nvSpPr>
        <p:spPr bwMode="auto">
          <a:xfrm>
            <a:off x="830586" y="2785746"/>
            <a:ext cx="449389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effectLst/>
              </a:rPr>
              <a:t>System architecture consists of four core blocks:</a:t>
            </a:r>
            <a:endParaRPr lang="en-US" altLang="en-US" sz="1400" dirty="0"/>
          </a:p>
          <a:p>
            <a:pPr marL="800100" lvl="1"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effectLst/>
              </a:rPr>
              <a:t>Pulse oximeter subsystem</a:t>
            </a:r>
            <a:endParaRPr lang="en-US" altLang="en-US" sz="1400" dirty="0"/>
          </a:p>
          <a:p>
            <a:pPr marL="800100" lvl="1"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effectLst/>
              </a:rPr>
              <a:t>Temperature subsystem</a:t>
            </a:r>
            <a:endParaRPr lang="en-US" altLang="en-US" sz="1400" dirty="0"/>
          </a:p>
          <a:p>
            <a:pPr marL="800100" lvl="1"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effectLst/>
              </a:rPr>
              <a:t>ESP32-based device subsystem</a:t>
            </a:r>
            <a:endParaRPr lang="en-US" altLang="en-US" sz="1400" dirty="0"/>
          </a:p>
          <a:p>
            <a:pPr marL="800100" lvl="1"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effectLst/>
              </a:rPr>
              <a:t>BLE-enabled mobile application.</a:t>
            </a:r>
          </a:p>
          <a:p>
            <a:pPr marL="285750" indent="-285750" eaLnBrk="0" fontAlgn="base" hangingPunct="0">
              <a:spcBef>
                <a:spcPct val="0"/>
              </a:spcBef>
              <a:spcAft>
                <a:spcPct val="0"/>
              </a:spcAft>
              <a:buFont typeface="Arial" panose="020B0604020202020204" pitchFamily="34" charset="0"/>
              <a:buChar char="•"/>
            </a:pPr>
            <a:r>
              <a:rPr lang="en-US" altLang="en-US" sz="1400" dirty="0"/>
              <a:t>Sensors collect physiological data and send it to the microcontroller, which then transmits processed values to the iOS app in real time.</a:t>
            </a:r>
            <a:endParaRPr kumimoji="0" lang="en-US" altLang="en-US" sz="1400" b="0" i="0" u="none" strike="noStrike" cap="none" normalizeH="0" baseline="0" dirty="0">
              <a:ln>
                <a:noFill/>
              </a:ln>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effectLst/>
              </a:rPr>
              <a:t>Block diagram illustrates how data flows from sensors → microcontroller → BLE service → mobile interface.</a:t>
            </a:r>
          </a:p>
        </p:txBody>
      </p:sp>
      <p:sp>
        <p:nvSpPr>
          <p:cNvPr id="33" name="TextBox 32">
            <a:extLst>
              <a:ext uri="{FF2B5EF4-FFF2-40B4-BE49-F238E27FC236}">
                <a16:creationId xmlns:a16="http://schemas.microsoft.com/office/drawing/2014/main" id="{5D316552-D4D2-93AA-0671-61999B5F648D}"/>
              </a:ext>
            </a:extLst>
          </p:cNvPr>
          <p:cNvSpPr txBox="1"/>
          <p:nvPr/>
        </p:nvSpPr>
        <p:spPr>
          <a:xfrm>
            <a:off x="6295390" y="6128949"/>
            <a:ext cx="6103620" cy="276999"/>
          </a:xfrm>
          <a:prstGeom prst="rect">
            <a:avLst/>
          </a:prstGeom>
          <a:noFill/>
        </p:spPr>
        <p:txBody>
          <a:bodyPr wrap="square">
            <a:spAutoFit/>
          </a:bodyPr>
          <a:lstStyle/>
          <a:p>
            <a:r>
              <a:rPr lang="en-US" sz="1200" dirty="0"/>
              <a:t>SynkLinx Subsystems Diagram</a:t>
            </a:r>
          </a:p>
        </p:txBody>
      </p:sp>
    </p:spTree>
    <p:extLst>
      <p:ext uri="{BB962C8B-B14F-4D97-AF65-F5344CB8AC3E}">
        <p14:creationId xmlns:p14="http://schemas.microsoft.com/office/powerpoint/2010/main" val="1593920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ircuit board with wires&#10;&#10;AI-generated content may be incorrect.">
            <a:extLst>
              <a:ext uri="{FF2B5EF4-FFF2-40B4-BE49-F238E27FC236}">
                <a16:creationId xmlns:a16="http://schemas.microsoft.com/office/drawing/2014/main" id="{5C40042B-77C8-C401-A2D7-3AAD27EFF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191" y="1376861"/>
            <a:ext cx="2608916" cy="1637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black circuit board with colored wires&#10;&#10;AI-generated content may be incorrect.">
            <a:extLst>
              <a:ext uri="{FF2B5EF4-FFF2-40B4-BE49-F238E27FC236}">
                <a16:creationId xmlns:a16="http://schemas.microsoft.com/office/drawing/2014/main" id="{7869FCB1-A4AF-F3D4-DEAC-DF98E5565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61" y="3993163"/>
            <a:ext cx="2693846" cy="1664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A battery connector with wires&#10;&#10;AI-generated content may be incorrect.">
            <a:extLst>
              <a:ext uri="{FF2B5EF4-FFF2-40B4-BE49-F238E27FC236}">
                <a16:creationId xmlns:a16="http://schemas.microsoft.com/office/drawing/2014/main" id="{5FBA53B7-B270-54DD-8495-D4F0AC65D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9096" y="2663861"/>
            <a:ext cx="2873253" cy="1807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a:extLst>
              <a:ext uri="{FF2B5EF4-FFF2-40B4-BE49-F238E27FC236}">
                <a16:creationId xmlns:a16="http://schemas.microsoft.com/office/drawing/2014/main" id="{AC1C80FB-53F9-42EE-B1E6-D0F998EC5DFA}"/>
              </a:ext>
            </a:extLst>
          </p:cNvPr>
          <p:cNvSpPr txBox="1">
            <a:spLocks/>
          </p:cNvSpPr>
          <p:nvPr/>
        </p:nvSpPr>
        <p:spPr>
          <a:xfrm>
            <a:off x="402659" y="1684019"/>
            <a:ext cx="5322601" cy="4640581"/>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600" b="1" dirty="0"/>
              <a:t>Pulse Oximeter &amp; Heart Rate Subsystem</a:t>
            </a:r>
          </a:p>
          <a:p>
            <a:r>
              <a:rPr lang="en-US" sz="5600" dirty="0"/>
              <a:t>Uses the </a:t>
            </a:r>
            <a:r>
              <a:rPr lang="en-US" sz="5600" b="1" dirty="0"/>
              <a:t>MAX30102</a:t>
            </a:r>
            <a:r>
              <a:rPr lang="en-US" sz="5600" dirty="0"/>
              <a:t>, chosen for its high sensitivity LED/photodiode array capable of measuring HR and SpO₂.</a:t>
            </a:r>
          </a:p>
          <a:p>
            <a:r>
              <a:rPr lang="en-US" sz="5600" dirty="0"/>
              <a:t>Wired via </a:t>
            </a:r>
            <a:r>
              <a:rPr lang="en-US" sz="5600" b="1" dirty="0"/>
              <a:t>I²C</a:t>
            </a:r>
            <a:r>
              <a:rPr lang="en-US" sz="5600" dirty="0"/>
              <a:t> (SDA/SCL), sharing the bus with the temperature sensor but maintaining its own address.</a:t>
            </a:r>
          </a:p>
          <a:p>
            <a:r>
              <a:rPr lang="en-US" sz="5600" dirty="0"/>
              <a:t>Requires stable skin contact and minimal ambient light interference for accurate PPG (photoplethysmography) measurements.</a:t>
            </a:r>
          </a:p>
          <a:p>
            <a:pPr marL="0" indent="0">
              <a:buNone/>
            </a:pPr>
            <a:r>
              <a:rPr lang="en-US" sz="5600" b="1" dirty="0"/>
              <a:t>Temperature Sensor Subsystem</a:t>
            </a:r>
          </a:p>
          <a:p>
            <a:r>
              <a:rPr lang="en-US" sz="5600" dirty="0"/>
              <a:t>Uses the </a:t>
            </a:r>
            <a:r>
              <a:rPr lang="en-US" sz="5600" b="1" dirty="0"/>
              <a:t>MCP9808</a:t>
            </a:r>
            <a:r>
              <a:rPr lang="en-US" sz="5600" dirty="0"/>
              <a:t>, a high-accuracy digital temperature sensor capable of ±0.25°C precision.</a:t>
            </a:r>
          </a:p>
          <a:p>
            <a:r>
              <a:rPr lang="en-US" sz="5600" dirty="0"/>
              <a:t>Also communicates via I²C and is mounted near major blood vessels in the neck to maximize thermal accuracy.</a:t>
            </a:r>
          </a:p>
          <a:p>
            <a:r>
              <a:rPr lang="en-US" sz="5600" dirty="0"/>
              <a:t>Identical wiring topology to MAX30102 for easy integration and modularity.</a:t>
            </a:r>
          </a:p>
          <a:p>
            <a:pPr marL="0" indent="0">
              <a:buNone/>
            </a:pPr>
            <a:r>
              <a:rPr lang="en-US" sz="5600" b="1" dirty="0"/>
              <a:t>Lithium-Ion Battery Placement</a:t>
            </a:r>
          </a:p>
          <a:p>
            <a:r>
              <a:rPr lang="en-US" sz="5600" dirty="0"/>
              <a:t>The ESP32-C3 includes dedicated </a:t>
            </a:r>
            <a:r>
              <a:rPr lang="en-US" sz="5600" b="1" dirty="0"/>
              <a:t>+ / – battery terminals</a:t>
            </a:r>
            <a:r>
              <a:rPr lang="en-US" sz="5600" dirty="0"/>
              <a:t> for direct Li-ion connection.</a:t>
            </a:r>
          </a:p>
          <a:p>
            <a:r>
              <a:rPr lang="en-US" sz="5600" dirty="0"/>
              <a:t>A </a:t>
            </a:r>
            <a:r>
              <a:rPr lang="en-US" sz="5600" b="1" dirty="0"/>
              <a:t>3.7 V 500 mAh cell</a:t>
            </a:r>
            <a:r>
              <a:rPr lang="en-US" sz="5600" dirty="0"/>
              <a:t> provides the necessary operating time while meeting size and weight constraints.</a:t>
            </a:r>
          </a:p>
          <a:p>
            <a:r>
              <a:rPr lang="en-US" sz="5600" dirty="0"/>
              <a:t>Battery placement is optimized behind the neck to balance weight and maintain comfort.</a:t>
            </a:r>
          </a:p>
          <a:p>
            <a:endParaRPr lang="en-US" dirty="0"/>
          </a:p>
        </p:txBody>
      </p:sp>
      <p:sp>
        <p:nvSpPr>
          <p:cNvPr id="2" name="TextBox 1">
            <a:extLst>
              <a:ext uri="{FF2B5EF4-FFF2-40B4-BE49-F238E27FC236}">
                <a16:creationId xmlns:a16="http://schemas.microsoft.com/office/drawing/2014/main" id="{FCE69207-0DCB-2FB4-7734-1902A2EF2392}"/>
              </a:ext>
            </a:extLst>
          </p:cNvPr>
          <p:cNvSpPr txBox="1"/>
          <p:nvPr/>
        </p:nvSpPr>
        <p:spPr>
          <a:xfrm>
            <a:off x="402660" y="1253155"/>
            <a:ext cx="3718560" cy="400110"/>
          </a:xfrm>
          <a:prstGeom prst="rect">
            <a:avLst/>
          </a:prstGeom>
          <a:noFill/>
        </p:spPr>
        <p:txBody>
          <a:bodyPr wrap="square" rtlCol="0">
            <a:spAutoFit/>
          </a:bodyPr>
          <a:lstStyle/>
          <a:p>
            <a:r>
              <a:rPr lang="en-US" sz="2000" b="1" dirty="0">
                <a:latin typeface="+mj-lt"/>
              </a:rPr>
              <a:t>Hardware Subsystems/Wiring </a:t>
            </a:r>
          </a:p>
        </p:txBody>
      </p:sp>
      <p:sp>
        <p:nvSpPr>
          <p:cNvPr id="3" name="TextBox 2">
            <a:extLst>
              <a:ext uri="{FF2B5EF4-FFF2-40B4-BE49-F238E27FC236}">
                <a16:creationId xmlns:a16="http://schemas.microsoft.com/office/drawing/2014/main" id="{67AC9FCA-A80A-601A-40F1-C406659F1EC2}"/>
              </a:ext>
            </a:extLst>
          </p:cNvPr>
          <p:cNvSpPr txBox="1"/>
          <p:nvPr/>
        </p:nvSpPr>
        <p:spPr>
          <a:xfrm>
            <a:off x="5810191" y="3106034"/>
            <a:ext cx="2620472" cy="461665"/>
          </a:xfrm>
          <a:prstGeom prst="rect">
            <a:avLst/>
          </a:prstGeom>
          <a:noFill/>
        </p:spPr>
        <p:txBody>
          <a:bodyPr wrap="square" rtlCol="0">
            <a:spAutoFit/>
          </a:bodyPr>
          <a:lstStyle/>
          <a:p>
            <a:pPr algn="ctr"/>
            <a:r>
              <a:rPr lang="en-US" sz="1200" dirty="0"/>
              <a:t>Pulse Oximeter &amp; Heart Rate Subsystem</a:t>
            </a:r>
          </a:p>
        </p:txBody>
      </p:sp>
      <p:sp>
        <p:nvSpPr>
          <p:cNvPr id="5" name="TextBox 4">
            <a:extLst>
              <a:ext uri="{FF2B5EF4-FFF2-40B4-BE49-F238E27FC236}">
                <a16:creationId xmlns:a16="http://schemas.microsoft.com/office/drawing/2014/main" id="{657B08F9-FA87-E627-6FAC-0878BCF5F3D6}"/>
              </a:ext>
            </a:extLst>
          </p:cNvPr>
          <p:cNvSpPr txBox="1"/>
          <p:nvPr/>
        </p:nvSpPr>
        <p:spPr>
          <a:xfrm>
            <a:off x="5733999" y="5756567"/>
            <a:ext cx="2761300" cy="276999"/>
          </a:xfrm>
          <a:prstGeom prst="rect">
            <a:avLst/>
          </a:prstGeom>
          <a:noFill/>
        </p:spPr>
        <p:txBody>
          <a:bodyPr wrap="square" rtlCol="0">
            <a:spAutoFit/>
          </a:bodyPr>
          <a:lstStyle/>
          <a:p>
            <a:pPr algn="ctr"/>
            <a:r>
              <a:rPr lang="en-US" sz="1200" dirty="0"/>
              <a:t>Temperature Sensor Subsystem</a:t>
            </a:r>
          </a:p>
        </p:txBody>
      </p:sp>
      <p:sp>
        <p:nvSpPr>
          <p:cNvPr id="6" name="TextBox 5">
            <a:extLst>
              <a:ext uri="{FF2B5EF4-FFF2-40B4-BE49-F238E27FC236}">
                <a16:creationId xmlns:a16="http://schemas.microsoft.com/office/drawing/2014/main" id="{52D0E20B-1A5F-321D-DCC5-5EF47FB8BB17}"/>
              </a:ext>
            </a:extLst>
          </p:cNvPr>
          <p:cNvSpPr txBox="1"/>
          <p:nvPr/>
        </p:nvSpPr>
        <p:spPr>
          <a:xfrm>
            <a:off x="8909096" y="4548478"/>
            <a:ext cx="2761300" cy="276999"/>
          </a:xfrm>
          <a:prstGeom prst="rect">
            <a:avLst/>
          </a:prstGeom>
          <a:noFill/>
        </p:spPr>
        <p:txBody>
          <a:bodyPr wrap="square" rtlCol="0">
            <a:spAutoFit/>
          </a:bodyPr>
          <a:lstStyle/>
          <a:p>
            <a:pPr algn="ctr"/>
            <a:r>
              <a:rPr lang="en-US" sz="1200" dirty="0"/>
              <a:t>Lithium-Ion Battery Placement</a:t>
            </a:r>
          </a:p>
        </p:txBody>
      </p:sp>
      <p:sp>
        <p:nvSpPr>
          <p:cNvPr id="12" name="TextBox 11">
            <a:extLst>
              <a:ext uri="{FF2B5EF4-FFF2-40B4-BE49-F238E27FC236}">
                <a16:creationId xmlns:a16="http://schemas.microsoft.com/office/drawing/2014/main" id="{CC202680-045D-A473-F123-488E34971401}"/>
              </a:ext>
            </a:extLst>
          </p:cNvPr>
          <p:cNvSpPr txBox="1"/>
          <p:nvPr/>
        </p:nvSpPr>
        <p:spPr>
          <a:xfrm>
            <a:off x="50175" y="316602"/>
            <a:ext cx="5734051" cy="830997"/>
          </a:xfrm>
          <a:prstGeom prst="rect">
            <a:avLst/>
          </a:prstGeom>
          <a:noFill/>
        </p:spPr>
        <p:txBody>
          <a:bodyPr wrap="square">
            <a:spAutoFit/>
          </a:bodyPr>
          <a:lstStyle/>
          <a:p>
            <a:pPr algn="ctr"/>
            <a:r>
              <a:rPr lang="en-US" sz="4800" dirty="0">
                <a:latin typeface="+mj-lt"/>
              </a:rPr>
              <a:t>Design Solution</a:t>
            </a:r>
          </a:p>
        </p:txBody>
      </p:sp>
    </p:spTree>
    <p:extLst>
      <p:ext uri="{BB962C8B-B14F-4D97-AF65-F5344CB8AC3E}">
        <p14:creationId xmlns:p14="http://schemas.microsoft.com/office/powerpoint/2010/main" val="1848190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B6BE-795A-FA1F-50E1-0656E2202DA6}"/>
              </a:ext>
            </a:extLst>
          </p:cNvPr>
          <p:cNvSpPr>
            <a:spLocks noGrp="1"/>
          </p:cNvSpPr>
          <p:nvPr>
            <p:ph type="title"/>
          </p:nvPr>
        </p:nvSpPr>
        <p:spPr>
          <a:xfrm>
            <a:off x="3581400" y="968714"/>
            <a:ext cx="5111750" cy="1204912"/>
          </a:xfrm>
        </p:spPr>
        <p:txBody>
          <a:bodyPr>
            <a:noAutofit/>
          </a:bodyPr>
          <a:lstStyle/>
          <a:p>
            <a:r>
              <a:rPr lang="en-US" sz="4800" dirty="0"/>
              <a:t>Prototype Design and Fabrication</a:t>
            </a:r>
          </a:p>
        </p:txBody>
      </p:sp>
      <p:sp>
        <p:nvSpPr>
          <p:cNvPr id="7" name="Rectangle 1">
            <a:extLst>
              <a:ext uri="{FF2B5EF4-FFF2-40B4-BE49-F238E27FC236}">
                <a16:creationId xmlns:a16="http://schemas.microsoft.com/office/drawing/2014/main" id="{D6B48421-C145-C3ED-B47A-09AE59966F3E}"/>
              </a:ext>
            </a:extLst>
          </p:cNvPr>
          <p:cNvSpPr>
            <a:spLocks noGrp="1" noChangeArrowheads="1"/>
          </p:cNvSpPr>
          <p:nvPr>
            <p:ph type="body" idx="1"/>
          </p:nvPr>
        </p:nvSpPr>
        <p:spPr bwMode="auto">
          <a:xfrm>
            <a:off x="5224463" y="3255505"/>
            <a:ext cx="60293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Initial prototype assembled on a </a:t>
            </a:r>
            <a:r>
              <a:rPr kumimoji="0" lang="en-US" altLang="en-US" sz="1400" b="1" i="0" u="none" strike="noStrike" cap="none" normalizeH="0" baseline="0" dirty="0">
                <a:ln>
                  <a:noFill/>
                </a:ln>
                <a:solidFill>
                  <a:schemeClr val="tx1"/>
                </a:solidFill>
                <a:effectLst/>
              </a:rPr>
              <a:t>breadboard</a:t>
            </a:r>
            <a:r>
              <a:rPr kumimoji="0" lang="en-US" altLang="en-US" sz="1400" b="0" i="0" u="none" strike="noStrike" cap="none" normalizeH="0" baseline="0" dirty="0">
                <a:ln>
                  <a:noFill/>
                </a:ln>
                <a:solidFill>
                  <a:schemeClr val="tx1"/>
                </a:solidFill>
                <a:effectLst/>
              </a:rPr>
              <a:t>, using USB-C power during early development for stable testing and rapid troubleshooting.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MAX30102 and MCP9808 modules were wired to the ESP32-C3 using </a:t>
            </a:r>
            <a:r>
              <a:rPr kumimoji="0" lang="en-US" altLang="en-US" sz="1400" b="1" i="0" u="none" strike="noStrike" cap="none" normalizeH="0" baseline="0" dirty="0">
                <a:ln>
                  <a:noFill/>
                </a:ln>
                <a:solidFill>
                  <a:schemeClr val="tx1"/>
                </a:solidFill>
                <a:effectLst/>
              </a:rPr>
              <a:t>soldered jumper wires</a:t>
            </a:r>
            <a:r>
              <a:rPr kumimoji="0" lang="en-US" altLang="en-US" sz="1400" b="0" i="0" u="none" strike="noStrike" cap="none" normalizeH="0" baseline="0" dirty="0">
                <a:ln>
                  <a:noFill/>
                </a:ln>
                <a:solidFill>
                  <a:schemeClr val="tx1"/>
                </a:solidFill>
                <a:effectLst/>
              </a:rPr>
              <a:t>, ensuring reliable I²C communication during physical testing.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Early verification performed using </a:t>
            </a:r>
            <a:r>
              <a:rPr kumimoji="0" lang="en-US" altLang="en-US" sz="1400" b="1" i="0" u="none" strike="noStrike" cap="none" normalizeH="0" baseline="0" dirty="0">
                <a:ln>
                  <a:noFill/>
                </a:ln>
                <a:solidFill>
                  <a:schemeClr val="tx1"/>
                </a:solidFill>
                <a:effectLst/>
              </a:rPr>
              <a:t>Arduino example code</a:t>
            </a:r>
            <a:r>
              <a:rPr kumimoji="0" lang="en-US" altLang="en-US" sz="1400" b="0" i="0" u="none" strike="noStrike" cap="none" normalizeH="0" baseline="0" dirty="0">
                <a:ln>
                  <a:noFill/>
                </a:ln>
                <a:solidFill>
                  <a:schemeClr val="tx1"/>
                </a:solidFill>
                <a:effectLst/>
              </a:rPr>
              <a:t>, validating sensor initialization, wiring continuity, and data output via Serial Monitor.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React Native app connected through </a:t>
            </a:r>
            <a:r>
              <a:rPr kumimoji="0" lang="en-US" altLang="en-US" sz="1400" b="1" i="0" u="none" strike="noStrike" cap="none" normalizeH="0" baseline="0" dirty="0">
                <a:ln>
                  <a:noFill/>
                </a:ln>
                <a:solidFill>
                  <a:schemeClr val="tx1"/>
                </a:solidFill>
                <a:effectLst/>
              </a:rPr>
              <a:t>Expo Go</a:t>
            </a:r>
            <a:r>
              <a:rPr kumimoji="0" lang="en-US" altLang="en-US" sz="1400" b="0" i="0" u="none" strike="noStrike" cap="none" normalizeH="0" baseline="0" dirty="0">
                <a:ln>
                  <a:noFill/>
                </a:ln>
                <a:solidFill>
                  <a:schemeClr val="tx1"/>
                </a:solidFill>
                <a:effectLst/>
              </a:rPr>
              <a:t>, allowing real-time BLE testing while refining UI screens, animations, and BLE connection behaviors</a:t>
            </a:r>
          </a:p>
        </p:txBody>
      </p:sp>
      <p:pic>
        <p:nvPicPr>
          <p:cNvPr id="9" name="Picture 8" descr="A circuit board with wires&#10;&#10;AI-generated content may be incorrect.">
            <a:extLst>
              <a:ext uri="{FF2B5EF4-FFF2-40B4-BE49-F238E27FC236}">
                <a16:creationId xmlns:a16="http://schemas.microsoft.com/office/drawing/2014/main" id="{6397B2E8-135C-DBBF-259D-4D61CB06C9EA}"/>
              </a:ext>
            </a:extLst>
          </p:cNvPr>
          <p:cNvPicPr>
            <a:picLocks noChangeAspect="1"/>
          </p:cNvPicPr>
          <p:nvPr/>
        </p:nvPicPr>
        <p:blipFill>
          <a:blip r:embed="rId2"/>
          <a:stretch>
            <a:fillRect/>
          </a:stretch>
        </p:blipFill>
        <p:spPr>
          <a:xfrm rot="10800000">
            <a:off x="704850" y="2779712"/>
            <a:ext cx="3952874" cy="2801938"/>
          </a:xfrm>
          <a:prstGeom prst="rect">
            <a:avLst/>
          </a:prstGeom>
        </p:spPr>
      </p:pic>
      <p:sp>
        <p:nvSpPr>
          <p:cNvPr id="10" name="TextBox 9">
            <a:extLst>
              <a:ext uri="{FF2B5EF4-FFF2-40B4-BE49-F238E27FC236}">
                <a16:creationId xmlns:a16="http://schemas.microsoft.com/office/drawing/2014/main" id="{E98975C6-0B2F-2F2B-6926-A3E6DD1CF989}"/>
              </a:ext>
            </a:extLst>
          </p:cNvPr>
          <p:cNvSpPr txBox="1"/>
          <p:nvPr/>
        </p:nvSpPr>
        <p:spPr>
          <a:xfrm>
            <a:off x="931066" y="5692000"/>
            <a:ext cx="3500439" cy="276999"/>
          </a:xfrm>
          <a:prstGeom prst="rect">
            <a:avLst/>
          </a:prstGeom>
          <a:noFill/>
        </p:spPr>
        <p:txBody>
          <a:bodyPr wrap="square" rtlCol="0">
            <a:spAutoFit/>
          </a:bodyPr>
          <a:lstStyle/>
          <a:p>
            <a:pPr algn="ctr"/>
            <a:r>
              <a:rPr lang="en-US" sz="1200" dirty="0"/>
              <a:t>Initial Prototype (Breadboard)</a:t>
            </a:r>
          </a:p>
        </p:txBody>
      </p:sp>
    </p:spTree>
    <p:extLst>
      <p:ext uri="{BB962C8B-B14F-4D97-AF65-F5344CB8AC3E}">
        <p14:creationId xmlns:p14="http://schemas.microsoft.com/office/powerpoint/2010/main" val="265485618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966C46A-DC57-4209-80CD-9FE6C93151F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Template>
  <TotalTime>2413</TotalTime>
  <Words>2078</Words>
  <Application>Microsoft Office PowerPoint</Application>
  <PresentationFormat>Widescreen</PresentationFormat>
  <Paragraphs>217</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Retrospect</vt:lpstr>
      <vt:lpstr>Synklinx</vt:lpstr>
      <vt:lpstr>Agenda</vt:lpstr>
      <vt:lpstr>Project Description</vt:lpstr>
      <vt:lpstr>Project Description</vt:lpstr>
      <vt:lpstr>Design Specifications</vt:lpstr>
      <vt:lpstr>Design Specifications</vt:lpstr>
      <vt:lpstr>Design Solution</vt:lpstr>
      <vt:lpstr>PowerPoint Presentation</vt:lpstr>
      <vt:lpstr>Prototype Design and Fabrication</vt:lpstr>
      <vt:lpstr>Application Prototype</vt:lpstr>
      <vt:lpstr>PowerPoint Presentation</vt:lpstr>
      <vt:lpstr>Testing Procedure</vt:lpstr>
      <vt:lpstr>PowerPoint Presentation</vt:lpstr>
      <vt:lpstr>Results and Validation </vt:lpstr>
      <vt:lpstr>Results and Validation </vt:lpstr>
      <vt:lpstr>Broader Impacts</vt:lpstr>
      <vt:lpstr>Ethical Considerations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Kaitlyn Abron</dc:creator>
  <cp:lastModifiedBy>Jordan Abron</cp:lastModifiedBy>
  <cp:revision>11</cp:revision>
  <dcterms:created xsi:type="dcterms:W3CDTF">2025-12-07T22:21:48Z</dcterms:created>
  <dcterms:modified xsi:type="dcterms:W3CDTF">2025-12-10T03:57:50Z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